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89" r:id="rId3"/>
    <p:sldId id="263" r:id="rId4"/>
    <p:sldId id="264" r:id="rId5"/>
    <p:sldId id="259" r:id="rId6"/>
    <p:sldId id="257" r:id="rId7"/>
    <p:sldId id="286" r:id="rId8"/>
    <p:sldId id="270" r:id="rId9"/>
    <p:sldId id="278" r:id="rId10"/>
    <p:sldId id="287" r:id="rId11"/>
    <p:sldId id="290" r:id="rId12"/>
    <p:sldId id="288" r:id="rId13"/>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Kiro" panose="020B06060202030B0204" pitchFamily="34" charset="77"/>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BBD3"/>
    <a:srgbClr val="6E9A5A"/>
    <a:srgbClr val="A6BCD0"/>
    <a:srgbClr val="6D9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137" autoAdjust="0"/>
    <p:restoredTop sz="86493" autoAdjust="0"/>
  </p:normalViewPr>
  <p:slideViewPr>
    <p:cSldViewPr>
      <p:cViewPr varScale="1">
        <p:scale>
          <a:sx n="40" d="100"/>
          <a:sy n="40" d="100"/>
        </p:scale>
        <p:origin x="248" y="9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336EE-BD4F-4B44-AC7E-AE0D3956965F}" type="datetimeFigureOut">
              <a:rPr lang="sv-SE" smtClean="0"/>
              <a:t>2022-05-23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CDDE7-889E-FC40-97A0-B16CA7B8BD45}" type="slidenum">
              <a:rPr lang="sv-SE" smtClean="0"/>
              <a:t>‹#›</a:t>
            </a:fld>
            <a:endParaRPr lang="sv-SE"/>
          </a:p>
        </p:txBody>
      </p:sp>
    </p:spTree>
    <p:extLst>
      <p:ext uri="{BB962C8B-B14F-4D97-AF65-F5344CB8AC3E}">
        <p14:creationId xmlns:p14="http://schemas.microsoft.com/office/powerpoint/2010/main" val="2350983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Vad är luft? </a:t>
            </a:r>
            <a:r>
              <a:rPr lang="sv-SE" sz="1200" b="0" kern="1200" dirty="0">
                <a:solidFill>
                  <a:schemeClr val="tx1"/>
                </a:solidFill>
                <a:effectLst/>
                <a:latin typeface="+mn-lt"/>
                <a:ea typeface="+mn-ea"/>
                <a:cs typeface="+mn-cs"/>
              </a:rPr>
              <a:t>SYFTE - </a:t>
            </a:r>
            <a:r>
              <a:rPr lang="sv-SE" sz="1200" kern="1200" dirty="0">
                <a:solidFill>
                  <a:schemeClr val="tx1"/>
                </a:solidFill>
                <a:effectLst/>
                <a:latin typeface="+mn-lt"/>
                <a:ea typeface="+mn-ea"/>
                <a:cs typeface="+mn-cs"/>
              </a:rPr>
              <a:t>En kort introduktion till vad luft är för något.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Vid denna bild kan eleverna få plastpåsar, till exempel vanliga soppåsar, som man fångar luften i och knyter ihop.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På detta sätt illustreras att luft är något som skapar motstånd och tryck runt omkring oss.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Ett annat exempel är att ha en större bunke med vatten och ett glas.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När glaset vänds upp och ner och doppas ner i bunken kommer det att bildas en luftficka, till exempel på samma sätt som dykarklockor förr i tiden.</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2</a:t>
            </a:fld>
            <a:endParaRPr lang="sv-SE"/>
          </a:p>
        </p:txBody>
      </p:sp>
    </p:spTree>
    <p:extLst>
      <p:ext uri="{BB962C8B-B14F-4D97-AF65-F5344CB8AC3E}">
        <p14:creationId xmlns:p14="http://schemas.microsoft.com/office/powerpoint/2010/main" val="1830184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Du som lärare gör detta experiment. </a:t>
            </a:r>
          </a:p>
          <a:p>
            <a:endParaRPr lang="sv-SE" dirty="0"/>
          </a:p>
          <a:p>
            <a:pPr marL="171450" indent="-171450">
              <a:buFont typeface="Arial" panose="020B0604020202020204" pitchFamily="34" charset="0"/>
              <a:buChar char="•"/>
            </a:pPr>
            <a:r>
              <a:rPr lang="sv-SE" sz="1200" kern="1200" dirty="0">
                <a:solidFill>
                  <a:schemeClr val="tx1"/>
                </a:solidFill>
                <a:effectLst/>
                <a:latin typeface="+mn-lt"/>
                <a:ea typeface="+mn-ea"/>
                <a:cs typeface="+mn-cs"/>
              </a:rPr>
              <a:t>Nu är det dags att göra ett experiment som visar hur luftens egenskaper faktiskt påverkar objekt som vi har runt omkring oss.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Experimentet går ut på att vi ska förändra lufttrycket för att på så sätt få ägget att ta sig genom flasköppningen.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Instruktioner och förberedelser till experimentet hittar du separat i ventilationslådan.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Efter du har berättat för eleverna vad ni ska göra kan du byta till nästa bild i presentation. </a:t>
            </a: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3</a:t>
            </a:fld>
            <a:endParaRPr lang="sv-SE"/>
          </a:p>
        </p:txBody>
      </p:sp>
    </p:spTree>
    <p:extLst>
      <p:ext uri="{BB962C8B-B14F-4D97-AF65-F5344CB8AC3E}">
        <p14:creationId xmlns:p14="http://schemas.microsoft.com/office/powerpoint/2010/main" val="2934000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Denna bild kan du visa när du gör experimentet tillsammans med dina elever. </a:t>
            </a:r>
          </a:p>
        </p:txBody>
      </p:sp>
      <p:sp>
        <p:nvSpPr>
          <p:cNvPr id="4" name="Platshållare för bildnummer 3"/>
          <p:cNvSpPr>
            <a:spLocks noGrp="1"/>
          </p:cNvSpPr>
          <p:nvPr>
            <p:ph type="sldNum" sz="quarter" idx="5"/>
          </p:nvPr>
        </p:nvSpPr>
        <p:spPr/>
        <p:txBody>
          <a:bodyPr/>
          <a:lstStyle/>
          <a:p>
            <a:fld id="{108CDDE7-889E-FC40-97A0-B16CA7B8BD45}" type="slidenum">
              <a:rPr lang="sv-SE" smtClean="0"/>
              <a:t>4</a:t>
            </a:fld>
            <a:endParaRPr lang="sv-SE"/>
          </a:p>
        </p:txBody>
      </p:sp>
    </p:spTree>
    <p:extLst>
      <p:ext uri="{BB962C8B-B14F-4D97-AF65-F5344CB8AC3E}">
        <p14:creationId xmlns:p14="http://schemas.microsoft.com/office/powerpoint/2010/main" val="1539571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Syftet med denna bild handlar om att väcka frågor hos eleverna och ha en diskussion med dem om varför de tror att det är viktigt med ventilation. </a:t>
            </a:r>
          </a:p>
        </p:txBody>
      </p:sp>
      <p:sp>
        <p:nvSpPr>
          <p:cNvPr id="4" name="Platshållare för bildnummer 3"/>
          <p:cNvSpPr>
            <a:spLocks noGrp="1"/>
          </p:cNvSpPr>
          <p:nvPr>
            <p:ph type="sldNum" sz="quarter" idx="5"/>
          </p:nvPr>
        </p:nvSpPr>
        <p:spPr/>
        <p:txBody>
          <a:bodyPr/>
          <a:lstStyle/>
          <a:p>
            <a:fld id="{108CDDE7-889E-FC40-97A0-B16CA7B8BD45}" type="slidenum">
              <a:rPr lang="sv-SE" smtClean="0"/>
              <a:t>5</a:t>
            </a:fld>
            <a:endParaRPr lang="sv-SE"/>
          </a:p>
        </p:txBody>
      </p:sp>
    </p:spTree>
    <p:extLst>
      <p:ext uri="{BB962C8B-B14F-4D97-AF65-F5344CB8AC3E}">
        <p14:creationId xmlns:p14="http://schemas.microsoft.com/office/powerpoint/2010/main" val="390426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Kort bakgrund och fakta om ventilation:</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Användningen av ventilation går långt tillbaka i tiden</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Arkeologiska fynd från antikens Grekland visar att man redan då hade ett system för att tillföra frisk luft i byggnader, vilket idag kan översättas till ventilationssystem.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Själva ordet ventilation kommer från latin och betyder lufta eller vifta. </a:t>
            </a: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6</a:t>
            </a:fld>
            <a:endParaRPr lang="sv-SE"/>
          </a:p>
        </p:txBody>
      </p:sp>
    </p:spTree>
    <p:extLst>
      <p:ext uri="{BB962C8B-B14F-4D97-AF65-F5344CB8AC3E}">
        <p14:creationId xmlns:p14="http://schemas.microsoft.com/office/powerpoint/2010/main" val="2730300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Vid denna bild kan de ge svaren till eleverna om varför ventilation är viktigt. </a:t>
            </a:r>
          </a:p>
          <a:p>
            <a:endParaRPr lang="sv-SE" sz="120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Ventilation är viktigt för att vi ska andas frisk luft inomhus.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Ett bra sätt att få förståelse för hur viktigt det är med ventilation, är att fundera på hur mycket tid som vi faktiskt spenderar inomhus i genomsnitt.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Fråga din klass hur mycket tid som de tror att man i genomsnitt spenderar inomhus i Sverige under en livstid.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Svar: vi spenderar 90 procent av vår tid inomhus, luftkvaliteten är därför mycket viktigt och har stor påverkan på vår hälsa. </a:t>
            </a: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7</a:t>
            </a:fld>
            <a:endParaRPr lang="sv-SE"/>
          </a:p>
        </p:txBody>
      </p:sp>
    </p:spTree>
    <p:extLst>
      <p:ext uri="{BB962C8B-B14F-4D97-AF65-F5344CB8AC3E}">
        <p14:creationId xmlns:p14="http://schemas.microsoft.com/office/powerpoint/2010/main" val="1922053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Syftet med denna bild är att prata med dina elever om vad dålig luft innebär.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Ett bra sätt att skapa förståelse för vad dålig inomhusluft innebär, är att jämföra med hur man ser på föroreningar utomhus.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Luften vi andas inomhus kan vara förorenad på precis samma sätt och eftersom vi spenderar så mycket tid inomhus, är det viktigt att luften är ren och fri från skadliga partiklar.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Men ventilationssystem tar också bort fukt och reglerar värmen så luften vi andas är frisk. </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8</a:t>
            </a:fld>
            <a:endParaRPr lang="sv-SE"/>
          </a:p>
        </p:txBody>
      </p:sp>
    </p:spTree>
    <p:extLst>
      <p:ext uri="{BB962C8B-B14F-4D97-AF65-F5344CB8AC3E}">
        <p14:creationId xmlns:p14="http://schemas.microsoft.com/office/powerpoint/2010/main" val="1312576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Här listas några vanliga föroreningskällor för att illustrera för eleverna vad som menas med förorenad luft.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Hur ser det ut på din skola, finns det industrianläggningar eller stora vägar i närheten som skapar partiklar som förorenar luften?</a:t>
            </a:r>
            <a:r>
              <a:rPr lang="sv-SE" dirty="0">
                <a:effectLst/>
              </a:rPr>
              <a:t> </a:t>
            </a:r>
          </a:p>
          <a:p>
            <a:pPr marL="171450" indent="-171450">
              <a:buFont typeface="Arial" panose="020B0604020202020204" pitchFamily="34" charset="0"/>
              <a:buChar char="•"/>
            </a:pPr>
            <a:r>
              <a:rPr lang="sv-SE" dirty="0">
                <a:effectLst/>
              </a:rPr>
              <a:t>För en diskussion och fråga dina elever vad de tror och hur mycket de är medvetna om luftföroreningar.</a:t>
            </a: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9</a:t>
            </a:fld>
            <a:endParaRPr lang="sv-SE"/>
          </a:p>
        </p:txBody>
      </p:sp>
    </p:spTree>
    <p:extLst>
      <p:ext uri="{BB962C8B-B14F-4D97-AF65-F5344CB8AC3E}">
        <p14:creationId xmlns:p14="http://schemas.microsoft.com/office/powerpoint/2010/main" val="4111597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Förslag på manus:</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Hittills har vi pratat om vad ventilation är och varför det är viktigt med bra ventilation. Men vad är då luft egentligen och vilka egenskaper har luften? Lite förenklat kan man säga att luften har tre egenskaper: </a:t>
            </a:r>
          </a:p>
          <a:p>
            <a:r>
              <a:rPr lang="sv-SE" sz="1200" i="1" kern="1200" dirty="0">
                <a:solidFill>
                  <a:schemeClr val="tx1"/>
                </a:solidFill>
                <a:effectLst/>
                <a:latin typeface="+mn-lt"/>
                <a:ea typeface="+mn-ea"/>
                <a:cs typeface="+mn-cs"/>
              </a:rPr>
              <a:t>1) Motstånd </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Du kanske inte tänker på det, men luft är en sammansättning av olika gaser. Det innebär att det kan uppstå ett motstånd om man försöker trycka ihop luft i till exempel en plastpåse. Att luften uppleves ge motstånd är för att molekyler i de ämnen som luften utgörs av studsar mot till exempel plasten i en soppåse. </a:t>
            </a:r>
            <a:br>
              <a:rPr lang="sv-SE" sz="1200" kern="1200" dirty="0">
                <a:solidFill>
                  <a:schemeClr val="tx1"/>
                </a:solidFill>
                <a:effectLst/>
                <a:latin typeface="+mn-lt"/>
                <a:ea typeface="+mn-ea"/>
                <a:cs typeface="+mn-cs"/>
              </a:rPr>
            </a:br>
            <a:r>
              <a:rPr lang="sv-SE" sz="1200" i="1" kern="1200" dirty="0">
                <a:solidFill>
                  <a:schemeClr val="tx1"/>
                </a:solidFill>
                <a:effectLst/>
                <a:latin typeface="+mn-lt"/>
                <a:ea typeface="+mn-ea"/>
                <a:cs typeface="+mn-cs"/>
              </a:rPr>
              <a:t>2) Tryck</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Lufttryck är det tryck som atmosfären utövar på varje föremål som den står i kontakt med. Lufttrycket bildas i de luftmolekyler som finns i vår atmosfär, dvs det lager av luft som finns mellan jordytan och rymden. Till största del utgörs luften av kväve och syre (78 % kväve, 21 % syre, 0,04 % koldioxid och 0,93 % ädelgaser). Dessa molekyler bildar tillsammans en massa som skapar ett tryck – det vi kallar lufttryck. </a:t>
            </a:r>
          </a:p>
          <a:p>
            <a:r>
              <a:rPr lang="sv-SE" sz="1200" kern="1200" dirty="0">
                <a:solidFill>
                  <a:schemeClr val="tx1"/>
                </a:solidFill>
                <a:effectLst/>
                <a:latin typeface="+mn-lt"/>
                <a:ea typeface="+mn-ea"/>
                <a:cs typeface="+mn-cs"/>
              </a:rPr>
              <a:t>Trycket uppstår genom jordens gravitationskraft, vilket gör att lufttrycket är lägre ju högre upp i atmosfären man kommer.   </a:t>
            </a:r>
          </a:p>
          <a:p>
            <a:r>
              <a:rPr lang="sv-SE" sz="1200" i="1" kern="1200" dirty="0">
                <a:solidFill>
                  <a:schemeClr val="tx1"/>
                </a:solidFill>
                <a:effectLst/>
                <a:latin typeface="+mn-lt"/>
                <a:ea typeface="+mn-ea"/>
                <a:cs typeface="+mn-cs"/>
              </a:rPr>
              <a:t>3) Temperatur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Varm luft är lättare än kall luft och därför stiger varm luft alltid uppåt. Den kalla luften som strömmar istället nedåt och det är dessa rörelser i luften som vi uppfattar som vindar. Vind är alltså luft som flyttar sig från en plats till en annan.</a:t>
            </a:r>
          </a:p>
          <a:p>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10</a:t>
            </a:fld>
            <a:endParaRPr lang="sv-SE"/>
          </a:p>
        </p:txBody>
      </p:sp>
    </p:spTree>
    <p:extLst>
      <p:ext uri="{BB962C8B-B14F-4D97-AF65-F5344CB8AC3E}">
        <p14:creationId xmlns:p14="http://schemas.microsoft.com/office/powerpoint/2010/main" val="2023381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På nästa lektion kommer vi att fortsätta prata om ventilation, om ventilationssystem, varför ventilation är bra för klimatet och så kommer vi att montera en fläkt och prata lite om luftströmmar. </a:t>
            </a: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11</a:t>
            </a:fld>
            <a:endParaRPr lang="sv-SE"/>
          </a:p>
        </p:txBody>
      </p:sp>
    </p:spTree>
    <p:extLst>
      <p:ext uri="{BB962C8B-B14F-4D97-AF65-F5344CB8AC3E}">
        <p14:creationId xmlns:p14="http://schemas.microsoft.com/office/powerpoint/2010/main" val="2081421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5/23/22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instagram.com/bliventmontor/?hl=en" TargetMode="Externa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hyperlink" Target="https://www.vent-montor.nu/"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1364797" y="2606405"/>
            <a:ext cx="16923203" cy="4018895"/>
          </a:xfrm>
          <a:prstGeom prst="rect">
            <a:avLst/>
          </a:prstGeom>
        </p:spPr>
        <p:txBody>
          <a:bodyPr lIns="0" tIns="0" rIns="0" bIns="0" rtlCol="0" anchor="t">
            <a:spAutoFit/>
          </a:bodyPr>
          <a:lstStyle/>
          <a:p>
            <a:pPr algn="ctr">
              <a:lnSpc>
                <a:spcPts val="16110"/>
              </a:lnSpc>
            </a:pPr>
            <a:r>
              <a:rPr lang="en-US" sz="11507" dirty="0">
                <a:solidFill>
                  <a:srgbClr val="FFFFFF"/>
                </a:solidFill>
                <a:latin typeface="Kiro"/>
              </a:rPr>
              <a:t>Ventilation - </a:t>
            </a:r>
            <a:r>
              <a:rPr lang="en-US" sz="11507" dirty="0" err="1">
                <a:solidFill>
                  <a:srgbClr val="FFFFFF"/>
                </a:solidFill>
                <a:latin typeface="Kiro"/>
              </a:rPr>
              <a:t>vad</a:t>
            </a:r>
            <a:r>
              <a:rPr lang="en-US" sz="11507" dirty="0">
                <a:solidFill>
                  <a:srgbClr val="FFFFFF"/>
                </a:solidFill>
                <a:latin typeface="Kiro"/>
              </a:rPr>
              <a:t> </a:t>
            </a:r>
            <a:r>
              <a:rPr lang="en-US" sz="11507" dirty="0" err="1">
                <a:solidFill>
                  <a:srgbClr val="FFFFFF"/>
                </a:solidFill>
                <a:latin typeface="Kiro"/>
              </a:rPr>
              <a:t>är</a:t>
            </a:r>
            <a:r>
              <a:rPr lang="en-US" sz="11507" dirty="0">
                <a:solidFill>
                  <a:srgbClr val="FFFFFF"/>
                </a:solidFill>
                <a:latin typeface="Kiro"/>
              </a:rPr>
              <a:t> det </a:t>
            </a:r>
            <a:r>
              <a:rPr lang="en-US" sz="11507" dirty="0" err="1">
                <a:solidFill>
                  <a:srgbClr val="FFFFFF"/>
                </a:solidFill>
                <a:latin typeface="Kiro"/>
              </a:rPr>
              <a:t>och</a:t>
            </a:r>
            <a:r>
              <a:rPr lang="en-US" sz="11507" dirty="0">
                <a:solidFill>
                  <a:srgbClr val="FFFFFF"/>
                </a:solidFill>
                <a:latin typeface="Kiro"/>
              </a:rPr>
              <a:t> </a:t>
            </a:r>
            <a:r>
              <a:rPr lang="en-US" sz="11507" dirty="0" err="1">
                <a:solidFill>
                  <a:srgbClr val="FFFFFF"/>
                </a:solidFill>
                <a:latin typeface="Kiro"/>
              </a:rPr>
              <a:t>varför</a:t>
            </a:r>
            <a:r>
              <a:rPr lang="en-US" sz="11507" dirty="0">
                <a:solidFill>
                  <a:srgbClr val="FFFFFF"/>
                </a:solidFill>
                <a:latin typeface="Kiro"/>
              </a:rPr>
              <a:t> har vi det?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BFE7954-D12C-4A80-0D99-9235261EE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grpSp>
        <p:nvGrpSpPr>
          <p:cNvPr id="4" name="Group 2">
            <a:extLst>
              <a:ext uri="{FF2B5EF4-FFF2-40B4-BE49-F238E27FC236}">
                <a16:creationId xmlns:a16="http://schemas.microsoft.com/office/drawing/2014/main" id="{FE57356C-D8E6-DC4C-BE66-0B539328CC0B}"/>
              </a:ext>
            </a:extLst>
          </p:cNvPr>
          <p:cNvGrpSpPr/>
          <p:nvPr/>
        </p:nvGrpSpPr>
        <p:grpSpPr>
          <a:xfrm>
            <a:off x="0" y="0"/>
            <a:ext cx="1364797" cy="10287000"/>
            <a:chOff x="0" y="0"/>
            <a:chExt cx="1352141" cy="10191606"/>
          </a:xfrm>
        </p:grpSpPr>
        <p:sp>
          <p:nvSpPr>
            <p:cNvPr id="5" name="Freeform 3">
              <a:extLst>
                <a:ext uri="{FF2B5EF4-FFF2-40B4-BE49-F238E27FC236}">
                  <a16:creationId xmlns:a16="http://schemas.microsoft.com/office/drawing/2014/main" id="{201ED542-3DF3-FB46-BD4D-ADE9592C4BA7}"/>
                </a:ext>
              </a:extLst>
            </p:cNvPr>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6" name="textruta 5">
            <a:extLst>
              <a:ext uri="{FF2B5EF4-FFF2-40B4-BE49-F238E27FC236}">
                <a16:creationId xmlns:a16="http://schemas.microsoft.com/office/drawing/2014/main" id="{18D1BC9B-CDE5-7648-B671-846204694E66}"/>
              </a:ext>
            </a:extLst>
          </p:cNvPr>
          <p:cNvSpPr txBox="1"/>
          <p:nvPr/>
        </p:nvSpPr>
        <p:spPr>
          <a:xfrm>
            <a:off x="2286000" y="800100"/>
            <a:ext cx="12725400" cy="1431161"/>
          </a:xfrm>
          <a:prstGeom prst="rect">
            <a:avLst/>
          </a:prstGeom>
          <a:noFill/>
        </p:spPr>
        <p:txBody>
          <a:bodyPr wrap="square" rtlCol="0">
            <a:spAutoFit/>
          </a:bodyPr>
          <a:lstStyle/>
          <a:p>
            <a:r>
              <a:rPr lang="sv-SE" sz="8700" dirty="0">
                <a:solidFill>
                  <a:schemeClr val="bg1"/>
                </a:solidFill>
                <a:latin typeface="Kiro" panose="020B06060202030B0204" pitchFamily="34" charset="77"/>
              </a:rPr>
              <a:t>Vad är luft?</a:t>
            </a:r>
          </a:p>
        </p:txBody>
      </p:sp>
      <p:sp>
        <p:nvSpPr>
          <p:cNvPr id="7" name="textruta 6">
            <a:extLst>
              <a:ext uri="{FF2B5EF4-FFF2-40B4-BE49-F238E27FC236}">
                <a16:creationId xmlns:a16="http://schemas.microsoft.com/office/drawing/2014/main" id="{8FD0B174-6747-0D4C-A0D6-EB6CAFA23176}"/>
              </a:ext>
            </a:extLst>
          </p:cNvPr>
          <p:cNvSpPr txBox="1"/>
          <p:nvPr/>
        </p:nvSpPr>
        <p:spPr>
          <a:xfrm>
            <a:off x="2286000" y="2594401"/>
            <a:ext cx="9601200" cy="1754326"/>
          </a:xfrm>
          <a:prstGeom prst="rect">
            <a:avLst/>
          </a:prstGeom>
          <a:noFill/>
        </p:spPr>
        <p:txBody>
          <a:bodyPr wrap="square" rtlCol="0">
            <a:spAutoFit/>
          </a:bodyPr>
          <a:lstStyle/>
          <a:p>
            <a:r>
              <a:rPr lang="sv-SE" sz="3600" dirty="0">
                <a:solidFill>
                  <a:schemeClr val="bg1"/>
                </a:solidFill>
                <a:latin typeface="Kiro" panose="020B06060202030B0204" pitchFamily="34" charset="77"/>
              </a:rPr>
              <a:t>Luft har vi runtomkring oss hela tiden även om den inte går att se med blotta ögat. Men den är där och du kan känna den t.ex. i form av en vindpust.</a:t>
            </a:r>
          </a:p>
        </p:txBody>
      </p:sp>
      <p:sp>
        <p:nvSpPr>
          <p:cNvPr id="8" name="textruta 7">
            <a:extLst>
              <a:ext uri="{FF2B5EF4-FFF2-40B4-BE49-F238E27FC236}">
                <a16:creationId xmlns:a16="http://schemas.microsoft.com/office/drawing/2014/main" id="{8872BB07-1666-C243-A5E0-4C8CA5862C27}"/>
              </a:ext>
            </a:extLst>
          </p:cNvPr>
          <p:cNvSpPr txBox="1"/>
          <p:nvPr/>
        </p:nvSpPr>
        <p:spPr>
          <a:xfrm>
            <a:off x="2286000" y="4861990"/>
            <a:ext cx="12725400" cy="1015663"/>
          </a:xfrm>
          <a:prstGeom prst="rect">
            <a:avLst/>
          </a:prstGeom>
          <a:noFill/>
        </p:spPr>
        <p:txBody>
          <a:bodyPr wrap="square" rtlCol="0">
            <a:spAutoFit/>
          </a:bodyPr>
          <a:lstStyle/>
          <a:p>
            <a:r>
              <a:rPr lang="sv-SE" sz="6000" dirty="0">
                <a:solidFill>
                  <a:schemeClr val="bg1"/>
                </a:solidFill>
                <a:latin typeface="Kiro" panose="020B06060202030B0204" pitchFamily="34" charset="77"/>
              </a:rPr>
              <a:t>Kan du fånga luften?</a:t>
            </a:r>
          </a:p>
        </p:txBody>
      </p:sp>
    </p:spTree>
    <p:extLst>
      <p:ext uri="{BB962C8B-B14F-4D97-AF65-F5344CB8AC3E}">
        <p14:creationId xmlns:p14="http://schemas.microsoft.com/office/powerpoint/2010/main" val="1733987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pic>
        <p:nvPicPr>
          <p:cNvPr id="4" name="Picture 4"/>
          <p:cNvPicPr>
            <a:picLocks noChangeAspect="1"/>
          </p:cNvPicPr>
          <p:nvPr/>
        </p:nvPicPr>
        <p:blipFill>
          <a:blip r:embed="rId3"/>
          <a:srcRect/>
          <a:stretch>
            <a:fillRect/>
          </a:stretch>
        </p:blipFill>
        <p:spPr>
          <a:xfrm>
            <a:off x="14542119" y="4078917"/>
            <a:ext cx="2923862" cy="5751861"/>
          </a:xfrm>
          <a:prstGeom prst="rect">
            <a:avLst/>
          </a:prstGeom>
        </p:spPr>
      </p:pic>
      <p:grpSp>
        <p:nvGrpSpPr>
          <p:cNvPr id="5" name="Group 5"/>
          <p:cNvGrpSpPr/>
          <p:nvPr/>
        </p:nvGrpSpPr>
        <p:grpSpPr>
          <a:xfrm>
            <a:off x="1944930" y="4906106"/>
            <a:ext cx="7814148" cy="4540315"/>
            <a:chOff x="0" y="0"/>
            <a:chExt cx="3779252" cy="2195888"/>
          </a:xfrm>
          <a:solidFill>
            <a:srgbClr val="6D9A5A"/>
          </a:solidFill>
        </p:grpSpPr>
        <p:sp>
          <p:nvSpPr>
            <p:cNvPr id="6" name="Freeform 6"/>
            <p:cNvSpPr/>
            <p:nvPr/>
          </p:nvSpPr>
          <p:spPr>
            <a:xfrm>
              <a:off x="0" y="0"/>
              <a:ext cx="3779252" cy="2195888"/>
            </a:xfrm>
            <a:custGeom>
              <a:avLst/>
              <a:gdLst/>
              <a:ahLst/>
              <a:cxnLst/>
              <a:rect l="l" t="t" r="r" b="b"/>
              <a:pathLst>
                <a:path w="3779252" h="2195888">
                  <a:moveTo>
                    <a:pt x="0" y="0"/>
                  </a:moveTo>
                  <a:lnTo>
                    <a:pt x="3779252" y="0"/>
                  </a:lnTo>
                  <a:lnTo>
                    <a:pt x="3779252" y="2195888"/>
                  </a:lnTo>
                  <a:lnTo>
                    <a:pt x="0" y="2195888"/>
                  </a:lnTo>
                  <a:close/>
                </a:path>
              </a:pathLst>
            </a:custGeom>
            <a:grpFill/>
          </p:spPr>
        </p:sp>
      </p:grpSp>
      <p:sp>
        <p:nvSpPr>
          <p:cNvPr id="8" name="TextBox 8"/>
          <p:cNvSpPr txBox="1"/>
          <p:nvPr/>
        </p:nvSpPr>
        <p:spPr>
          <a:xfrm>
            <a:off x="1944930" y="480248"/>
            <a:ext cx="14968191" cy="1490809"/>
          </a:xfrm>
          <a:prstGeom prst="rect">
            <a:avLst/>
          </a:prstGeom>
        </p:spPr>
        <p:txBody>
          <a:bodyPr lIns="0" tIns="0" rIns="0" bIns="0" rtlCol="0" anchor="t">
            <a:spAutoFit/>
          </a:bodyPr>
          <a:lstStyle/>
          <a:p>
            <a:pPr>
              <a:lnSpc>
                <a:spcPts val="12143"/>
              </a:lnSpc>
            </a:pPr>
            <a:r>
              <a:rPr lang="en-US" sz="8673" dirty="0">
                <a:solidFill>
                  <a:srgbClr val="FFFFFF"/>
                </a:solidFill>
                <a:latin typeface="Kiro"/>
              </a:rPr>
              <a:t>Experiment - </a:t>
            </a:r>
            <a:r>
              <a:rPr lang="en-US" sz="8673" dirty="0" err="1">
                <a:solidFill>
                  <a:srgbClr val="FFFFFF"/>
                </a:solidFill>
                <a:latin typeface="Kiro"/>
              </a:rPr>
              <a:t>ägget</a:t>
            </a:r>
            <a:r>
              <a:rPr lang="en-US" sz="8673" dirty="0">
                <a:solidFill>
                  <a:srgbClr val="FFFFFF"/>
                </a:solidFill>
                <a:latin typeface="Kiro"/>
              </a:rPr>
              <a:t> </a:t>
            </a:r>
            <a:r>
              <a:rPr lang="en-US" sz="8673" dirty="0" err="1">
                <a:solidFill>
                  <a:srgbClr val="FFFFFF"/>
                </a:solidFill>
                <a:latin typeface="Kiro"/>
              </a:rPr>
              <a:t>i</a:t>
            </a:r>
            <a:r>
              <a:rPr lang="en-US" sz="8673" dirty="0">
                <a:solidFill>
                  <a:srgbClr val="FFFFFF"/>
                </a:solidFill>
                <a:latin typeface="Kiro"/>
              </a:rPr>
              <a:t> </a:t>
            </a:r>
            <a:r>
              <a:rPr lang="en-US" sz="8673" dirty="0" err="1">
                <a:solidFill>
                  <a:srgbClr val="FFFFFF"/>
                </a:solidFill>
                <a:latin typeface="Kiro"/>
              </a:rPr>
              <a:t>flaskan</a:t>
            </a:r>
            <a:endParaRPr lang="en-US" sz="8673" dirty="0">
              <a:solidFill>
                <a:srgbClr val="FFFFFF"/>
              </a:solidFill>
              <a:latin typeface="Kiro"/>
            </a:endParaRPr>
          </a:p>
        </p:txBody>
      </p:sp>
      <p:sp>
        <p:nvSpPr>
          <p:cNvPr id="9" name="TextBox 9"/>
          <p:cNvSpPr txBox="1"/>
          <p:nvPr/>
        </p:nvSpPr>
        <p:spPr>
          <a:xfrm>
            <a:off x="2109956" y="5359225"/>
            <a:ext cx="7484096" cy="3684270"/>
          </a:xfrm>
          <a:prstGeom prst="rect">
            <a:avLst/>
          </a:prstGeom>
        </p:spPr>
        <p:txBody>
          <a:bodyPr lIns="0" tIns="0" rIns="0" bIns="0" rtlCol="0" anchor="t">
            <a:spAutoFit/>
          </a:bodyPr>
          <a:lstStyle/>
          <a:p>
            <a:pPr>
              <a:lnSpc>
                <a:spcPts val="5880"/>
              </a:lnSpc>
            </a:pPr>
            <a:r>
              <a:rPr lang="en-US" sz="4200">
                <a:solidFill>
                  <a:srgbClr val="FFFFFF"/>
                </a:solidFill>
                <a:latin typeface="Kiro"/>
              </a:rPr>
              <a:t>Till detta experiment behöver du:</a:t>
            </a:r>
          </a:p>
          <a:p>
            <a:pPr marL="906780" lvl="1" indent="-453390">
              <a:lnSpc>
                <a:spcPts val="5880"/>
              </a:lnSpc>
              <a:buFont typeface="Arial"/>
              <a:buChar char="•"/>
            </a:pPr>
            <a:r>
              <a:rPr lang="en-US" sz="4200">
                <a:solidFill>
                  <a:srgbClr val="FFFFFF"/>
                </a:solidFill>
                <a:latin typeface="Kiro"/>
              </a:rPr>
              <a:t>En flaska av glas</a:t>
            </a:r>
          </a:p>
          <a:p>
            <a:pPr marL="906780" lvl="1" indent="-453390">
              <a:lnSpc>
                <a:spcPts val="5880"/>
              </a:lnSpc>
              <a:buFont typeface="Arial"/>
              <a:buChar char="•"/>
            </a:pPr>
            <a:r>
              <a:rPr lang="en-US" sz="4200">
                <a:solidFill>
                  <a:srgbClr val="FFFFFF"/>
                </a:solidFill>
                <a:latin typeface="Kiro"/>
              </a:rPr>
              <a:t>Ett hårdkokt ägg</a:t>
            </a:r>
          </a:p>
          <a:p>
            <a:pPr marL="906780" lvl="1" indent="-453390">
              <a:lnSpc>
                <a:spcPts val="5880"/>
              </a:lnSpc>
              <a:buFont typeface="Arial"/>
              <a:buChar char="•"/>
            </a:pPr>
            <a:r>
              <a:rPr lang="en-US" sz="4200">
                <a:solidFill>
                  <a:srgbClr val="FFFFFF"/>
                </a:solidFill>
                <a:latin typeface="Kiro"/>
              </a:rPr>
              <a:t>Tändstickor</a:t>
            </a:r>
          </a:p>
          <a:p>
            <a:pPr marL="906780" lvl="1" indent="-453390">
              <a:lnSpc>
                <a:spcPts val="5880"/>
              </a:lnSpc>
              <a:buFont typeface="Arial"/>
              <a:buChar char="•"/>
            </a:pPr>
            <a:r>
              <a:rPr lang="en-US" sz="4200">
                <a:solidFill>
                  <a:srgbClr val="FFFFFF"/>
                </a:solidFill>
                <a:latin typeface="Kiro"/>
              </a:rPr>
              <a:t>Lite tidningspapper</a:t>
            </a:r>
          </a:p>
        </p:txBody>
      </p:sp>
      <p:sp>
        <p:nvSpPr>
          <p:cNvPr id="10" name="TextBox 10"/>
          <p:cNvSpPr txBox="1"/>
          <p:nvPr/>
        </p:nvSpPr>
        <p:spPr>
          <a:xfrm>
            <a:off x="1944930" y="2270812"/>
            <a:ext cx="12597189" cy="1395254"/>
          </a:xfrm>
          <a:prstGeom prst="rect">
            <a:avLst/>
          </a:prstGeom>
        </p:spPr>
        <p:txBody>
          <a:bodyPr lIns="0" tIns="0" rIns="0" bIns="0" rtlCol="0" anchor="t">
            <a:spAutoFit/>
          </a:bodyPr>
          <a:lstStyle/>
          <a:p>
            <a:pPr>
              <a:lnSpc>
                <a:spcPts val="5600"/>
              </a:lnSpc>
            </a:pPr>
            <a:r>
              <a:rPr lang="sv-SE" sz="4000" dirty="0">
                <a:solidFill>
                  <a:srgbClr val="FFFFFF"/>
                </a:solidFill>
                <a:latin typeface="Kiro"/>
              </a:rPr>
              <a:t>Det här experimentet visar hur lufttrycket förändras när luft värms upp.</a:t>
            </a:r>
          </a:p>
        </p:txBody>
      </p:sp>
      <p:pic>
        <p:nvPicPr>
          <p:cNvPr id="11" name="Picture 5">
            <a:extLst>
              <a:ext uri="{FF2B5EF4-FFF2-40B4-BE49-F238E27FC236}">
                <a16:creationId xmlns:a16="http://schemas.microsoft.com/office/drawing/2014/main" id="{2E9A5667-5D1E-C846-B2AF-08B743922CD1}"/>
              </a:ext>
            </a:extLst>
          </p:cNvPr>
          <p:cNvPicPr>
            <a:picLocks noChangeAspect="1"/>
          </p:cNvPicPr>
          <p:nvPr/>
        </p:nvPicPr>
        <p:blipFill>
          <a:blip r:embed="rId4"/>
          <a:srcRect/>
          <a:stretch>
            <a:fillRect/>
          </a:stretch>
        </p:blipFill>
        <p:spPr>
          <a:xfrm rot="1308731">
            <a:off x="15123185" y="1497087"/>
            <a:ext cx="1761731" cy="24447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pic>
        <p:nvPicPr>
          <p:cNvPr id="4" name="Picture 4"/>
          <p:cNvPicPr>
            <a:picLocks noChangeAspect="1"/>
          </p:cNvPicPr>
          <p:nvPr/>
        </p:nvPicPr>
        <p:blipFill>
          <a:blip r:embed="rId3"/>
          <a:srcRect/>
          <a:stretch>
            <a:fillRect/>
          </a:stretch>
        </p:blipFill>
        <p:spPr>
          <a:xfrm>
            <a:off x="14542119" y="4078917"/>
            <a:ext cx="2923862" cy="5751861"/>
          </a:xfrm>
          <a:prstGeom prst="rect">
            <a:avLst/>
          </a:prstGeom>
        </p:spPr>
      </p:pic>
      <p:pic>
        <p:nvPicPr>
          <p:cNvPr id="5" name="Picture 5"/>
          <p:cNvPicPr>
            <a:picLocks noChangeAspect="1"/>
          </p:cNvPicPr>
          <p:nvPr/>
        </p:nvPicPr>
        <p:blipFill>
          <a:blip r:embed="rId4"/>
          <a:srcRect/>
          <a:stretch>
            <a:fillRect/>
          </a:stretch>
        </p:blipFill>
        <p:spPr>
          <a:xfrm rot="1308731">
            <a:off x="15281882" y="6754885"/>
            <a:ext cx="1761731" cy="2444727"/>
          </a:xfrm>
          <a:prstGeom prst="rect">
            <a:avLst/>
          </a:prstGeom>
        </p:spPr>
      </p:pic>
      <p:sp>
        <p:nvSpPr>
          <p:cNvPr id="6" name="TextBox 6"/>
          <p:cNvSpPr txBox="1"/>
          <p:nvPr/>
        </p:nvSpPr>
        <p:spPr>
          <a:xfrm>
            <a:off x="1944930" y="489773"/>
            <a:ext cx="14968191" cy="1385605"/>
          </a:xfrm>
          <a:prstGeom prst="rect">
            <a:avLst/>
          </a:prstGeom>
        </p:spPr>
        <p:txBody>
          <a:bodyPr lIns="0" tIns="0" rIns="0" bIns="0" rtlCol="0" anchor="t">
            <a:spAutoFit/>
          </a:bodyPr>
          <a:lstStyle/>
          <a:p>
            <a:pPr>
              <a:lnSpc>
                <a:spcPts val="11303"/>
              </a:lnSpc>
            </a:pPr>
            <a:r>
              <a:rPr lang="en-US" sz="8073">
                <a:solidFill>
                  <a:srgbClr val="FFFFFF"/>
                </a:solidFill>
                <a:latin typeface="Kiro"/>
              </a:rPr>
              <a:t>Experiment - ägget i flaskan</a:t>
            </a:r>
          </a:p>
        </p:txBody>
      </p:sp>
      <p:grpSp>
        <p:nvGrpSpPr>
          <p:cNvPr id="8" name="Group 8"/>
          <p:cNvGrpSpPr/>
          <p:nvPr/>
        </p:nvGrpSpPr>
        <p:grpSpPr>
          <a:xfrm>
            <a:off x="2525062" y="3390900"/>
            <a:ext cx="9438337" cy="5410200"/>
            <a:chOff x="-595436" y="-557402"/>
            <a:chExt cx="3779252" cy="2195888"/>
          </a:xfrm>
          <a:solidFill>
            <a:srgbClr val="6D9A5A"/>
          </a:solidFill>
        </p:grpSpPr>
        <p:sp>
          <p:nvSpPr>
            <p:cNvPr id="9" name="Freeform 9"/>
            <p:cNvSpPr/>
            <p:nvPr/>
          </p:nvSpPr>
          <p:spPr>
            <a:xfrm>
              <a:off x="-595436" y="-557402"/>
              <a:ext cx="3779252" cy="2195888"/>
            </a:xfrm>
            <a:custGeom>
              <a:avLst/>
              <a:gdLst/>
              <a:ahLst/>
              <a:cxnLst/>
              <a:rect l="l" t="t" r="r" b="b"/>
              <a:pathLst>
                <a:path w="3779252" h="2195888">
                  <a:moveTo>
                    <a:pt x="0" y="0"/>
                  </a:moveTo>
                  <a:lnTo>
                    <a:pt x="3779252" y="0"/>
                  </a:lnTo>
                  <a:lnTo>
                    <a:pt x="3779252" y="2195888"/>
                  </a:lnTo>
                  <a:lnTo>
                    <a:pt x="0" y="2195888"/>
                  </a:lnTo>
                  <a:close/>
                </a:path>
              </a:pathLst>
            </a:custGeom>
            <a:grpFill/>
          </p:spPr>
          <p:txBody>
            <a:bodyPr anchor="ctr"/>
            <a:lstStyle/>
            <a:p>
              <a:pPr algn="ctr"/>
              <a:r>
                <a:rPr lang="sv-SE" sz="5400" dirty="0">
                  <a:solidFill>
                    <a:srgbClr val="FFFFFF"/>
                  </a:solidFill>
                  <a:latin typeface="Kiro"/>
                </a:rPr>
                <a:t>Tror du att det går att få ner ägget i flaskan och sedan ta ut det - utan att ägget går sönder?</a:t>
              </a:r>
            </a:p>
            <a:p>
              <a:endParaRPr lang="sv-SE"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193672" y="2339699"/>
            <a:ext cx="4155102" cy="2622908"/>
          </a:xfrm>
          <a:prstGeom prst="rect">
            <a:avLst/>
          </a:prstGeom>
        </p:spPr>
      </p:pic>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276551">
            <a:off x="12845498" y="6379091"/>
            <a:ext cx="4417651" cy="2788642"/>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94012" y="1922426"/>
            <a:ext cx="5560541" cy="4114800"/>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02995" y="4327475"/>
            <a:ext cx="3785616" cy="4114800"/>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52949" flipH="1">
            <a:off x="3164949" y="7291678"/>
            <a:ext cx="4155102" cy="2622908"/>
          </a:xfrm>
          <a:prstGeom prst="rect">
            <a:avLst/>
          </a:prstGeom>
        </p:spPr>
      </p:pic>
      <p:sp>
        <p:nvSpPr>
          <p:cNvPr id="13" name="TextBox 13"/>
          <p:cNvSpPr txBox="1"/>
          <p:nvPr/>
        </p:nvSpPr>
        <p:spPr>
          <a:xfrm>
            <a:off x="682399" y="197693"/>
            <a:ext cx="18288000" cy="1354217"/>
          </a:xfrm>
          <a:prstGeom prst="rect">
            <a:avLst/>
          </a:prstGeom>
        </p:spPr>
        <p:txBody>
          <a:bodyPr lIns="0" tIns="0" rIns="0" bIns="0" rtlCol="0" anchor="t">
            <a:spAutoFit/>
          </a:bodyPr>
          <a:lstStyle/>
          <a:p>
            <a:pPr algn="ctr">
              <a:lnSpc>
                <a:spcPts val="11200"/>
              </a:lnSpc>
            </a:pPr>
            <a:r>
              <a:rPr lang="sv-SE" sz="8000" dirty="0">
                <a:solidFill>
                  <a:srgbClr val="FFFFFF"/>
                </a:solidFill>
                <a:latin typeface="Kiro"/>
              </a:rPr>
              <a:t>Varför är det viktigt med ventilation?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8701493" y="1539454"/>
            <a:ext cx="8489979" cy="1395254"/>
          </a:xfrm>
          <a:prstGeom prst="rect">
            <a:avLst/>
          </a:prstGeom>
        </p:spPr>
        <p:txBody>
          <a:bodyPr lIns="0" tIns="0" rIns="0" bIns="0" rtlCol="0" anchor="t">
            <a:spAutoFit/>
          </a:bodyPr>
          <a:lstStyle/>
          <a:p>
            <a:pPr>
              <a:lnSpc>
                <a:spcPts val="5600"/>
              </a:lnSpc>
            </a:pPr>
            <a:r>
              <a:rPr lang="sv-SE" sz="4000" dirty="0">
                <a:solidFill>
                  <a:srgbClr val="FFFFFF"/>
                </a:solidFill>
                <a:latin typeface="Kiro"/>
              </a:rPr>
              <a:t>Ventilation är en grundläggande funktion i alla byggnader.  </a:t>
            </a:r>
          </a:p>
        </p:txBody>
      </p:sp>
      <p:sp>
        <p:nvSpPr>
          <p:cNvPr id="5" name="TextBox 5"/>
          <p:cNvSpPr txBox="1"/>
          <p:nvPr/>
        </p:nvSpPr>
        <p:spPr>
          <a:xfrm>
            <a:off x="8769321" y="3809528"/>
            <a:ext cx="8354324" cy="2113399"/>
          </a:xfrm>
          <a:prstGeom prst="rect">
            <a:avLst/>
          </a:prstGeom>
        </p:spPr>
        <p:txBody>
          <a:bodyPr lIns="0" tIns="0" rIns="0" bIns="0" rtlCol="0" anchor="t">
            <a:spAutoFit/>
          </a:bodyPr>
          <a:lstStyle/>
          <a:p>
            <a:pPr>
              <a:lnSpc>
                <a:spcPts val="5600"/>
              </a:lnSpc>
            </a:pPr>
            <a:r>
              <a:rPr lang="sv-SE" sz="4000" dirty="0">
                <a:solidFill>
                  <a:srgbClr val="FFFFFF"/>
                </a:solidFill>
                <a:latin typeface="Kiro"/>
              </a:rPr>
              <a:t>Redan under antikens Grekland hade man enklare system för ventilation – så viktigt är det!  </a:t>
            </a:r>
          </a:p>
        </p:txBody>
      </p:sp>
      <p:pic>
        <p:nvPicPr>
          <p:cNvPr id="6" name="Picture 6"/>
          <p:cNvPicPr>
            <a:picLocks noChangeAspect="1"/>
          </p:cNvPicPr>
          <p:nvPr/>
        </p:nvPicPr>
        <p:blipFill>
          <a:blip r:embed="rId3"/>
          <a:srcRect/>
          <a:stretch>
            <a:fillRect/>
          </a:stretch>
        </p:blipFill>
        <p:spPr>
          <a:xfrm>
            <a:off x="655505" y="2057400"/>
            <a:ext cx="12516502" cy="8229600"/>
          </a:xfrm>
          <a:prstGeom prst="rect">
            <a:avLst/>
          </a:prstGeom>
        </p:spPr>
      </p:pic>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2904407" y="24305"/>
            <a:ext cx="4460488" cy="4114800"/>
          </a:xfrm>
          <a:prstGeom prst="rect">
            <a:avLst/>
          </a:prstGeom>
        </p:spPr>
      </p:pic>
      <p:grpSp>
        <p:nvGrpSpPr>
          <p:cNvPr id="8" name="Group 8"/>
          <p:cNvGrpSpPr/>
          <p:nvPr/>
        </p:nvGrpSpPr>
        <p:grpSpPr>
          <a:xfrm>
            <a:off x="9366777" y="6690501"/>
            <a:ext cx="7159410" cy="2828925"/>
            <a:chOff x="0" y="0"/>
            <a:chExt cx="4339036" cy="1714500"/>
          </a:xfrm>
          <a:solidFill>
            <a:srgbClr val="6D9A5A"/>
          </a:solidFill>
        </p:grpSpPr>
        <p:sp>
          <p:nvSpPr>
            <p:cNvPr id="9" name="Freeform 9"/>
            <p:cNvSpPr/>
            <p:nvPr/>
          </p:nvSpPr>
          <p:spPr>
            <a:xfrm>
              <a:off x="10160" y="16510"/>
              <a:ext cx="4316176" cy="1686560"/>
            </a:xfrm>
            <a:custGeom>
              <a:avLst/>
              <a:gdLst/>
              <a:ahLst/>
              <a:cxnLst/>
              <a:rect l="l" t="t" r="r" b="b"/>
              <a:pathLst>
                <a:path w="4316176" h="1686560">
                  <a:moveTo>
                    <a:pt x="4316176" y="1686560"/>
                  </a:moveTo>
                  <a:lnTo>
                    <a:pt x="0" y="1678940"/>
                  </a:lnTo>
                  <a:lnTo>
                    <a:pt x="0" y="598170"/>
                  </a:lnTo>
                  <a:lnTo>
                    <a:pt x="17780" y="19050"/>
                  </a:lnTo>
                  <a:lnTo>
                    <a:pt x="2150261" y="0"/>
                  </a:lnTo>
                  <a:lnTo>
                    <a:pt x="4297126" y="5080"/>
                  </a:lnTo>
                  <a:close/>
                </a:path>
              </a:pathLst>
            </a:custGeom>
            <a:grpFill/>
          </p:spPr>
        </p:sp>
        <p:sp>
          <p:nvSpPr>
            <p:cNvPr id="10" name="Freeform 10"/>
            <p:cNvSpPr/>
            <p:nvPr/>
          </p:nvSpPr>
          <p:spPr>
            <a:xfrm>
              <a:off x="-3810" y="0"/>
              <a:ext cx="4345386" cy="1713230"/>
            </a:xfrm>
            <a:custGeom>
              <a:avLst/>
              <a:gdLst/>
              <a:ahLst/>
              <a:cxnLst/>
              <a:rect l="l" t="t" r="r" b="b"/>
              <a:pathLst>
                <a:path w="4345386" h="1713230">
                  <a:moveTo>
                    <a:pt x="4311096" y="21590"/>
                  </a:moveTo>
                  <a:cubicBezTo>
                    <a:pt x="4312366" y="34290"/>
                    <a:pt x="4312366" y="44450"/>
                    <a:pt x="4313636" y="54610"/>
                  </a:cubicBezTo>
                  <a:cubicBezTo>
                    <a:pt x="4316176" y="88900"/>
                    <a:pt x="4317446" y="124460"/>
                    <a:pt x="4319986" y="158750"/>
                  </a:cubicBezTo>
                  <a:cubicBezTo>
                    <a:pt x="4319986" y="208280"/>
                    <a:pt x="4332686" y="1184910"/>
                    <a:pt x="4339036" y="1234440"/>
                  </a:cubicBezTo>
                  <a:cubicBezTo>
                    <a:pt x="4345386" y="1309370"/>
                    <a:pt x="4341576" y="1385570"/>
                    <a:pt x="4341576" y="1460500"/>
                  </a:cubicBezTo>
                  <a:cubicBezTo>
                    <a:pt x="4341576" y="1526540"/>
                    <a:pt x="4342846" y="1587500"/>
                    <a:pt x="4344116" y="1652270"/>
                  </a:cubicBezTo>
                  <a:cubicBezTo>
                    <a:pt x="4344116" y="1673860"/>
                    <a:pt x="4344116" y="1687830"/>
                    <a:pt x="4344116" y="1711960"/>
                  </a:cubicBezTo>
                  <a:cubicBezTo>
                    <a:pt x="4321256" y="1711960"/>
                    <a:pt x="4300936" y="1713230"/>
                    <a:pt x="4272083" y="1711960"/>
                  </a:cubicBezTo>
                  <a:cubicBezTo>
                    <a:pt x="4053914" y="1706880"/>
                    <a:pt x="3832388" y="1713230"/>
                    <a:pt x="3614218" y="1708150"/>
                  </a:cubicBezTo>
                  <a:cubicBezTo>
                    <a:pt x="3483317" y="1704340"/>
                    <a:pt x="3355771" y="1706880"/>
                    <a:pt x="3224870" y="1704340"/>
                  </a:cubicBezTo>
                  <a:cubicBezTo>
                    <a:pt x="3164454" y="1703070"/>
                    <a:pt x="3104037" y="1701800"/>
                    <a:pt x="3043621" y="1700530"/>
                  </a:cubicBezTo>
                  <a:cubicBezTo>
                    <a:pt x="3006700" y="1700530"/>
                    <a:pt x="2973136" y="1701800"/>
                    <a:pt x="2936215" y="1701800"/>
                  </a:cubicBezTo>
                  <a:cubicBezTo>
                    <a:pt x="2842234" y="1700530"/>
                    <a:pt x="2583787" y="1701800"/>
                    <a:pt x="2489807" y="1700530"/>
                  </a:cubicBezTo>
                  <a:cubicBezTo>
                    <a:pt x="2422677" y="1699260"/>
                    <a:pt x="1080097" y="1708150"/>
                    <a:pt x="1012967" y="1706880"/>
                  </a:cubicBezTo>
                  <a:cubicBezTo>
                    <a:pt x="996185" y="1706880"/>
                    <a:pt x="976046" y="1708150"/>
                    <a:pt x="959264" y="1708150"/>
                  </a:cubicBezTo>
                  <a:cubicBezTo>
                    <a:pt x="918987" y="1708150"/>
                    <a:pt x="882066" y="1709420"/>
                    <a:pt x="841788" y="1709420"/>
                  </a:cubicBezTo>
                  <a:cubicBezTo>
                    <a:pt x="741095" y="1709420"/>
                    <a:pt x="643758" y="1708150"/>
                    <a:pt x="543064" y="1706880"/>
                  </a:cubicBezTo>
                  <a:cubicBezTo>
                    <a:pt x="482648" y="1705610"/>
                    <a:pt x="422232" y="1704340"/>
                    <a:pt x="365172" y="1703070"/>
                  </a:cubicBezTo>
                  <a:cubicBezTo>
                    <a:pt x="257766" y="1701800"/>
                    <a:pt x="150359" y="1700530"/>
                    <a:pt x="48260" y="1700530"/>
                  </a:cubicBezTo>
                  <a:cubicBezTo>
                    <a:pt x="38100" y="1700530"/>
                    <a:pt x="29210" y="1700530"/>
                    <a:pt x="19050" y="1699260"/>
                  </a:cubicBezTo>
                  <a:cubicBezTo>
                    <a:pt x="10160" y="1697990"/>
                    <a:pt x="5080" y="1691640"/>
                    <a:pt x="7620" y="1682750"/>
                  </a:cubicBezTo>
                  <a:cubicBezTo>
                    <a:pt x="16510" y="1651000"/>
                    <a:pt x="12700" y="1619250"/>
                    <a:pt x="11430" y="1586230"/>
                  </a:cubicBezTo>
                  <a:cubicBezTo>
                    <a:pt x="10160" y="1518920"/>
                    <a:pt x="6350" y="1452880"/>
                    <a:pt x="7620" y="1385570"/>
                  </a:cubicBezTo>
                  <a:cubicBezTo>
                    <a:pt x="5080" y="1301750"/>
                    <a:pt x="0" y="264160"/>
                    <a:pt x="7620" y="179070"/>
                  </a:cubicBezTo>
                  <a:cubicBezTo>
                    <a:pt x="8890" y="162560"/>
                    <a:pt x="7620" y="144780"/>
                    <a:pt x="8890" y="128270"/>
                  </a:cubicBezTo>
                  <a:cubicBezTo>
                    <a:pt x="10160" y="101600"/>
                    <a:pt x="12700" y="72390"/>
                    <a:pt x="13970" y="44450"/>
                  </a:cubicBezTo>
                  <a:cubicBezTo>
                    <a:pt x="13970" y="41910"/>
                    <a:pt x="15240" y="39370"/>
                    <a:pt x="16510" y="38100"/>
                  </a:cubicBezTo>
                  <a:cubicBezTo>
                    <a:pt x="38100" y="35560"/>
                    <a:pt x="66448" y="30480"/>
                    <a:pt x="120151" y="29210"/>
                  </a:cubicBezTo>
                  <a:cubicBezTo>
                    <a:pt x="210775" y="25400"/>
                    <a:pt x="301400" y="22860"/>
                    <a:pt x="395380" y="20320"/>
                  </a:cubicBezTo>
                  <a:cubicBezTo>
                    <a:pt x="459153" y="17780"/>
                    <a:pt x="522925" y="16510"/>
                    <a:pt x="583342" y="13970"/>
                  </a:cubicBezTo>
                  <a:cubicBezTo>
                    <a:pt x="643758" y="11430"/>
                    <a:pt x="707530" y="8890"/>
                    <a:pt x="767946" y="8890"/>
                  </a:cubicBezTo>
                  <a:cubicBezTo>
                    <a:pt x="835075" y="7620"/>
                    <a:pt x="902205" y="10160"/>
                    <a:pt x="969334" y="8890"/>
                  </a:cubicBezTo>
                  <a:cubicBezTo>
                    <a:pt x="1053245" y="8890"/>
                    <a:pt x="2573718" y="6350"/>
                    <a:pt x="2657629" y="5080"/>
                  </a:cubicBezTo>
                  <a:cubicBezTo>
                    <a:pt x="2738184" y="3810"/>
                    <a:pt x="2818739" y="2540"/>
                    <a:pt x="2902650" y="2540"/>
                  </a:cubicBezTo>
                  <a:cubicBezTo>
                    <a:pt x="3040265" y="1270"/>
                    <a:pt x="3174523" y="0"/>
                    <a:pt x="3312138" y="0"/>
                  </a:cubicBezTo>
                  <a:cubicBezTo>
                    <a:pt x="3369197" y="0"/>
                    <a:pt x="3429613" y="2540"/>
                    <a:pt x="3486673" y="2540"/>
                  </a:cubicBezTo>
                  <a:cubicBezTo>
                    <a:pt x="3644426" y="3810"/>
                    <a:pt x="3805536" y="5080"/>
                    <a:pt x="3963289" y="7620"/>
                  </a:cubicBezTo>
                  <a:cubicBezTo>
                    <a:pt x="4047201" y="8890"/>
                    <a:pt x="4131112" y="12700"/>
                    <a:pt x="4215023" y="16510"/>
                  </a:cubicBezTo>
                  <a:cubicBezTo>
                    <a:pt x="4235162" y="16510"/>
                    <a:pt x="4255300" y="16510"/>
                    <a:pt x="4272083" y="16510"/>
                  </a:cubicBezTo>
                  <a:cubicBezTo>
                    <a:pt x="4292046" y="17780"/>
                    <a:pt x="4300936" y="20320"/>
                    <a:pt x="4311096" y="21590"/>
                  </a:cubicBezTo>
                  <a:close/>
                  <a:moveTo>
                    <a:pt x="4321257" y="1695450"/>
                  </a:moveTo>
                  <a:cubicBezTo>
                    <a:pt x="4322526" y="1678940"/>
                    <a:pt x="4323796" y="1666240"/>
                    <a:pt x="4323796" y="1653540"/>
                  </a:cubicBezTo>
                  <a:cubicBezTo>
                    <a:pt x="4322526" y="1581150"/>
                    <a:pt x="4321257" y="1513840"/>
                    <a:pt x="4321257" y="1441450"/>
                  </a:cubicBezTo>
                  <a:cubicBezTo>
                    <a:pt x="4321257" y="1408430"/>
                    <a:pt x="4323796" y="1375410"/>
                    <a:pt x="4322526" y="1342390"/>
                  </a:cubicBezTo>
                  <a:cubicBezTo>
                    <a:pt x="4322526" y="1311910"/>
                    <a:pt x="4321257" y="1280160"/>
                    <a:pt x="4319986" y="1249680"/>
                  </a:cubicBezTo>
                  <a:cubicBezTo>
                    <a:pt x="4314907" y="1202690"/>
                    <a:pt x="4303476" y="229870"/>
                    <a:pt x="4303476" y="182880"/>
                  </a:cubicBezTo>
                  <a:cubicBezTo>
                    <a:pt x="4300936" y="143510"/>
                    <a:pt x="4298396" y="102870"/>
                    <a:pt x="4295857" y="63500"/>
                  </a:cubicBezTo>
                  <a:cubicBezTo>
                    <a:pt x="4294586" y="44450"/>
                    <a:pt x="4293316" y="43180"/>
                    <a:pt x="4262014" y="41910"/>
                  </a:cubicBezTo>
                  <a:cubicBezTo>
                    <a:pt x="4251944" y="41910"/>
                    <a:pt x="4245231" y="41910"/>
                    <a:pt x="4235162" y="40640"/>
                  </a:cubicBezTo>
                  <a:cubicBezTo>
                    <a:pt x="4151251" y="36830"/>
                    <a:pt x="4063983" y="31750"/>
                    <a:pt x="3980072" y="30480"/>
                  </a:cubicBezTo>
                  <a:cubicBezTo>
                    <a:pt x="3775328" y="26670"/>
                    <a:pt x="3567228" y="25400"/>
                    <a:pt x="3362484" y="22860"/>
                  </a:cubicBezTo>
                  <a:cubicBezTo>
                    <a:pt x="3332276" y="22860"/>
                    <a:pt x="3298712" y="22860"/>
                    <a:pt x="3268504" y="22860"/>
                  </a:cubicBezTo>
                  <a:cubicBezTo>
                    <a:pt x="3218157" y="22860"/>
                    <a:pt x="3167810" y="22860"/>
                    <a:pt x="3120820" y="22860"/>
                  </a:cubicBezTo>
                  <a:cubicBezTo>
                    <a:pt x="3013413" y="22860"/>
                    <a:pt x="2906007" y="22860"/>
                    <a:pt x="2801957" y="24130"/>
                  </a:cubicBezTo>
                  <a:cubicBezTo>
                    <a:pt x="2711333" y="25400"/>
                    <a:pt x="1184146" y="29210"/>
                    <a:pt x="1093522" y="29210"/>
                  </a:cubicBezTo>
                  <a:cubicBezTo>
                    <a:pt x="945838" y="29210"/>
                    <a:pt x="798155" y="26670"/>
                    <a:pt x="650471" y="33020"/>
                  </a:cubicBezTo>
                  <a:cubicBezTo>
                    <a:pt x="573272" y="36830"/>
                    <a:pt x="499430" y="36830"/>
                    <a:pt x="425588" y="38100"/>
                  </a:cubicBezTo>
                  <a:cubicBezTo>
                    <a:pt x="298043" y="41910"/>
                    <a:pt x="170498" y="45720"/>
                    <a:pt x="49530" y="50800"/>
                  </a:cubicBezTo>
                  <a:cubicBezTo>
                    <a:pt x="36830" y="50800"/>
                    <a:pt x="34290" y="53340"/>
                    <a:pt x="33020" y="68580"/>
                  </a:cubicBezTo>
                  <a:cubicBezTo>
                    <a:pt x="31750" y="91440"/>
                    <a:pt x="31750" y="114300"/>
                    <a:pt x="30480" y="137160"/>
                  </a:cubicBezTo>
                  <a:cubicBezTo>
                    <a:pt x="29210" y="175260"/>
                    <a:pt x="26670" y="212090"/>
                    <a:pt x="25400" y="250190"/>
                  </a:cubicBezTo>
                  <a:cubicBezTo>
                    <a:pt x="20320" y="290830"/>
                    <a:pt x="26670" y="1283970"/>
                    <a:pt x="29210" y="1324610"/>
                  </a:cubicBezTo>
                  <a:cubicBezTo>
                    <a:pt x="29210" y="1367790"/>
                    <a:pt x="29210" y="1412240"/>
                    <a:pt x="30480" y="1455420"/>
                  </a:cubicBezTo>
                  <a:cubicBezTo>
                    <a:pt x="30480" y="1487170"/>
                    <a:pt x="33020" y="1518920"/>
                    <a:pt x="33020" y="1550670"/>
                  </a:cubicBezTo>
                  <a:cubicBezTo>
                    <a:pt x="33020" y="1584960"/>
                    <a:pt x="33020" y="1619250"/>
                    <a:pt x="31750" y="1653540"/>
                  </a:cubicBezTo>
                  <a:cubicBezTo>
                    <a:pt x="31750" y="1657350"/>
                    <a:pt x="31750" y="1659890"/>
                    <a:pt x="31750" y="1663700"/>
                  </a:cubicBezTo>
                  <a:cubicBezTo>
                    <a:pt x="31750" y="1673860"/>
                    <a:pt x="35560" y="1677670"/>
                    <a:pt x="44450" y="1677670"/>
                  </a:cubicBezTo>
                  <a:cubicBezTo>
                    <a:pt x="73161" y="1677670"/>
                    <a:pt x="120151" y="1678940"/>
                    <a:pt x="163785" y="1678940"/>
                  </a:cubicBezTo>
                  <a:cubicBezTo>
                    <a:pt x="227558" y="1678940"/>
                    <a:pt x="294687" y="1676400"/>
                    <a:pt x="358459" y="1678940"/>
                  </a:cubicBezTo>
                  <a:cubicBezTo>
                    <a:pt x="462509" y="1682750"/>
                    <a:pt x="566559" y="1685290"/>
                    <a:pt x="670609" y="1684020"/>
                  </a:cubicBezTo>
                  <a:cubicBezTo>
                    <a:pt x="737738" y="1682750"/>
                    <a:pt x="801511" y="1685290"/>
                    <a:pt x="868640" y="1685290"/>
                  </a:cubicBezTo>
                  <a:cubicBezTo>
                    <a:pt x="965977" y="1685290"/>
                    <a:pt x="1063314" y="1684020"/>
                    <a:pt x="1160651" y="1685290"/>
                  </a:cubicBezTo>
                  <a:cubicBezTo>
                    <a:pt x="1304979" y="1686560"/>
                    <a:pt x="2889225" y="1676400"/>
                    <a:pt x="3036908" y="1678940"/>
                  </a:cubicBezTo>
                  <a:cubicBezTo>
                    <a:pt x="3100681" y="1680210"/>
                    <a:pt x="3164454" y="1681480"/>
                    <a:pt x="3224870" y="1681480"/>
                  </a:cubicBezTo>
                  <a:cubicBezTo>
                    <a:pt x="3335633" y="1684020"/>
                    <a:pt x="3443039" y="1680210"/>
                    <a:pt x="3553802" y="1684020"/>
                  </a:cubicBezTo>
                  <a:cubicBezTo>
                    <a:pt x="3644427" y="1686560"/>
                    <a:pt x="3735050" y="1686560"/>
                    <a:pt x="3825675" y="1689100"/>
                  </a:cubicBezTo>
                  <a:cubicBezTo>
                    <a:pt x="3959933" y="1692910"/>
                    <a:pt x="4094191" y="1695450"/>
                    <a:pt x="4228449" y="1696720"/>
                  </a:cubicBezTo>
                  <a:cubicBezTo>
                    <a:pt x="4278796" y="1696720"/>
                    <a:pt x="4300936" y="1695450"/>
                    <a:pt x="4321257" y="1695450"/>
                  </a:cubicBezTo>
                  <a:close/>
                </a:path>
              </a:pathLst>
            </a:custGeom>
            <a:grpFill/>
          </p:spPr>
        </p:sp>
      </p:grpSp>
      <p:sp>
        <p:nvSpPr>
          <p:cNvPr id="11" name="TextBox 11"/>
          <p:cNvSpPr txBox="1"/>
          <p:nvPr/>
        </p:nvSpPr>
        <p:spPr>
          <a:xfrm>
            <a:off x="2904407" y="1509570"/>
            <a:ext cx="4460488" cy="953135"/>
          </a:xfrm>
          <a:prstGeom prst="rect">
            <a:avLst/>
          </a:prstGeom>
        </p:spPr>
        <p:txBody>
          <a:bodyPr lIns="0" tIns="0" rIns="0" bIns="0" rtlCol="0" anchor="t">
            <a:spAutoFit/>
          </a:bodyPr>
          <a:lstStyle/>
          <a:p>
            <a:pPr algn="ctr">
              <a:lnSpc>
                <a:spcPts val="7839"/>
              </a:lnSpc>
            </a:pPr>
            <a:r>
              <a:rPr lang="en-US" sz="5600" dirty="0" err="1">
                <a:solidFill>
                  <a:srgbClr val="35343C"/>
                </a:solidFill>
                <a:latin typeface="Kiro"/>
              </a:rPr>
              <a:t>Ventilare</a:t>
            </a:r>
            <a:r>
              <a:rPr lang="en-US" sz="5600" dirty="0">
                <a:solidFill>
                  <a:srgbClr val="35343C"/>
                </a:solidFill>
                <a:latin typeface="Kiro"/>
              </a:rPr>
              <a:t>!</a:t>
            </a:r>
          </a:p>
        </p:txBody>
      </p:sp>
      <p:sp>
        <p:nvSpPr>
          <p:cNvPr id="12" name="TextBox 12"/>
          <p:cNvSpPr txBox="1"/>
          <p:nvPr/>
        </p:nvSpPr>
        <p:spPr>
          <a:xfrm>
            <a:off x="9771823" y="7640008"/>
            <a:ext cx="7419649" cy="1571625"/>
          </a:xfrm>
          <a:prstGeom prst="rect">
            <a:avLst/>
          </a:prstGeom>
        </p:spPr>
        <p:txBody>
          <a:bodyPr lIns="0" tIns="0" rIns="0" bIns="0" rtlCol="0" anchor="t">
            <a:spAutoFit/>
          </a:bodyPr>
          <a:lstStyle/>
          <a:p>
            <a:pPr>
              <a:lnSpc>
                <a:spcPts val="6299"/>
              </a:lnSpc>
            </a:pPr>
            <a:r>
              <a:rPr lang="sv-SE" sz="4499" dirty="0">
                <a:solidFill>
                  <a:srgbClr val="FFFFFF"/>
                </a:solidFill>
                <a:latin typeface="Kiro"/>
              </a:rPr>
              <a:t>Ventilation kommer från det latinska ordet </a:t>
            </a:r>
            <a:r>
              <a:rPr lang="sv-SE" sz="4499" dirty="0" err="1">
                <a:solidFill>
                  <a:srgbClr val="FFFFFF"/>
                </a:solidFill>
                <a:latin typeface="Kiro"/>
              </a:rPr>
              <a:t>ventilare</a:t>
            </a:r>
            <a:r>
              <a:rPr lang="sv-SE" sz="4499" dirty="0">
                <a:solidFill>
                  <a:srgbClr val="FFFFFF"/>
                </a:solidFill>
                <a:latin typeface="Kiro"/>
              </a:rPr>
              <a:t>. </a:t>
            </a:r>
          </a:p>
        </p:txBody>
      </p:sp>
      <p:sp>
        <p:nvSpPr>
          <p:cNvPr id="13" name="TextBox 13"/>
          <p:cNvSpPr txBox="1"/>
          <p:nvPr/>
        </p:nvSpPr>
        <p:spPr>
          <a:xfrm>
            <a:off x="11823115" y="6652562"/>
            <a:ext cx="2004397" cy="810676"/>
          </a:xfrm>
          <a:prstGeom prst="rect">
            <a:avLst/>
          </a:prstGeom>
        </p:spPr>
        <p:txBody>
          <a:bodyPr wrap="square" lIns="0" tIns="0" rIns="0" bIns="0" rtlCol="0" anchor="t">
            <a:spAutoFit/>
          </a:bodyPr>
          <a:lstStyle/>
          <a:p>
            <a:pPr>
              <a:lnSpc>
                <a:spcPts val="6572"/>
              </a:lnSpc>
            </a:pPr>
            <a:r>
              <a:rPr lang="en-US" sz="4694" dirty="0">
                <a:solidFill>
                  <a:srgbClr val="FFFFFF"/>
                </a:solidFill>
                <a:latin typeface="Kiro"/>
              </a:rPr>
              <a:t>FAKTA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682399" y="197693"/>
            <a:ext cx="18288000" cy="1354217"/>
          </a:xfrm>
          <a:prstGeom prst="rect">
            <a:avLst/>
          </a:prstGeom>
        </p:spPr>
        <p:txBody>
          <a:bodyPr lIns="0" tIns="0" rIns="0" bIns="0" rtlCol="0" anchor="t">
            <a:spAutoFit/>
          </a:bodyPr>
          <a:lstStyle/>
          <a:p>
            <a:pPr marL="0" marR="0" lvl="0" indent="0" algn="ctr" defTabSz="914400" rtl="0" eaLnBrk="1" fontAlgn="auto" latinLnBrk="0" hangingPunct="1">
              <a:lnSpc>
                <a:spcPts val="11200"/>
              </a:lnSpc>
              <a:spcBef>
                <a:spcPts val="0"/>
              </a:spcBef>
              <a:spcAft>
                <a:spcPts val="0"/>
              </a:spcAft>
              <a:buClrTx/>
              <a:buSzTx/>
              <a:buFontTx/>
              <a:buNone/>
              <a:tabLst/>
              <a:defRPr/>
            </a:pPr>
            <a:r>
              <a:rPr kumimoji="0" lang="en-US" sz="8000" b="0" i="0" u="none" strike="noStrike" kern="1200" cap="none" spc="0" normalizeH="0" baseline="0" noProof="0" dirty="0" err="1">
                <a:ln>
                  <a:noFill/>
                </a:ln>
                <a:solidFill>
                  <a:srgbClr val="FFFFFF"/>
                </a:solidFill>
                <a:effectLst/>
                <a:uLnTx/>
                <a:uFillTx/>
                <a:latin typeface="Kiro"/>
                <a:ea typeface="+mn-ea"/>
                <a:cs typeface="+mn-cs"/>
              </a:rPr>
              <a:t>Varför</a:t>
            </a:r>
            <a:r>
              <a:rPr kumimoji="0" lang="en-US" sz="8000" b="0" i="0" u="none" strike="noStrike" kern="1200" cap="none" spc="0" normalizeH="0" baseline="0" noProof="0" dirty="0">
                <a:ln>
                  <a:noFill/>
                </a:ln>
                <a:solidFill>
                  <a:srgbClr val="FFFFFF"/>
                </a:solidFill>
                <a:effectLst/>
                <a:uLnTx/>
                <a:uFillTx/>
                <a:latin typeface="Kiro"/>
                <a:ea typeface="+mn-ea"/>
                <a:cs typeface="+mn-cs"/>
              </a:rPr>
              <a:t> </a:t>
            </a:r>
            <a:r>
              <a:rPr kumimoji="0" lang="en-US" sz="8000" b="0" i="0" u="none" strike="noStrike" kern="1200" cap="none" spc="0" normalizeH="0" baseline="0" noProof="0" dirty="0" err="1">
                <a:ln>
                  <a:noFill/>
                </a:ln>
                <a:solidFill>
                  <a:srgbClr val="FFFFFF"/>
                </a:solidFill>
                <a:effectLst/>
                <a:uLnTx/>
                <a:uFillTx/>
                <a:latin typeface="Kiro"/>
                <a:ea typeface="+mn-ea"/>
                <a:cs typeface="+mn-cs"/>
              </a:rPr>
              <a:t>är</a:t>
            </a:r>
            <a:r>
              <a:rPr kumimoji="0" lang="en-US" sz="8000" b="0" i="0" u="none" strike="noStrike" kern="1200" cap="none" spc="0" normalizeH="0" baseline="0" noProof="0" dirty="0">
                <a:ln>
                  <a:noFill/>
                </a:ln>
                <a:solidFill>
                  <a:srgbClr val="FFFFFF"/>
                </a:solidFill>
                <a:effectLst/>
                <a:uLnTx/>
                <a:uFillTx/>
                <a:latin typeface="Kiro"/>
                <a:ea typeface="+mn-ea"/>
                <a:cs typeface="+mn-cs"/>
              </a:rPr>
              <a:t> det </a:t>
            </a:r>
            <a:r>
              <a:rPr kumimoji="0" lang="en-US" sz="8000" b="0" i="0" u="none" strike="noStrike" kern="1200" cap="none" spc="0" normalizeH="0" baseline="0" noProof="0" dirty="0" err="1">
                <a:ln>
                  <a:noFill/>
                </a:ln>
                <a:solidFill>
                  <a:srgbClr val="FFFFFF"/>
                </a:solidFill>
                <a:effectLst/>
                <a:uLnTx/>
                <a:uFillTx/>
                <a:latin typeface="Kiro"/>
                <a:ea typeface="+mn-ea"/>
                <a:cs typeface="+mn-cs"/>
              </a:rPr>
              <a:t>viktigt</a:t>
            </a:r>
            <a:r>
              <a:rPr kumimoji="0" lang="en-US" sz="8000" b="0" i="0" u="none" strike="noStrike" kern="1200" cap="none" spc="0" normalizeH="0" baseline="0" noProof="0" dirty="0">
                <a:ln>
                  <a:noFill/>
                </a:ln>
                <a:solidFill>
                  <a:srgbClr val="FFFFFF"/>
                </a:solidFill>
                <a:effectLst/>
                <a:uLnTx/>
                <a:uFillTx/>
                <a:latin typeface="Kiro"/>
                <a:ea typeface="+mn-ea"/>
                <a:cs typeface="+mn-cs"/>
              </a:rPr>
              <a:t> med ventilation?</a:t>
            </a: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668592" y="2120545"/>
            <a:ext cx="6967929" cy="391946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603864" y="3462102"/>
            <a:ext cx="4114800" cy="4114800"/>
          </a:xfrm>
          <a:prstGeom prst="rect">
            <a:avLst/>
          </a:prstGeom>
        </p:spPr>
      </p:pic>
      <p:sp>
        <p:nvSpPr>
          <p:cNvPr id="7" name="TextBox 7"/>
          <p:cNvSpPr txBox="1"/>
          <p:nvPr/>
        </p:nvSpPr>
        <p:spPr>
          <a:xfrm>
            <a:off x="1854652" y="2843930"/>
            <a:ext cx="6832143" cy="1236345"/>
          </a:xfrm>
          <a:prstGeom prst="rect">
            <a:avLst/>
          </a:prstGeom>
        </p:spPr>
        <p:txBody>
          <a:bodyPr lIns="0" tIns="0" rIns="0" bIns="0" rtlCol="0" anchor="t">
            <a:spAutoFit/>
          </a:bodyPr>
          <a:lstStyle/>
          <a:p>
            <a:pPr marL="0" marR="0" lvl="0" indent="0" algn="l" defTabSz="914400" rtl="0" eaLnBrk="1" fontAlgn="auto" latinLnBrk="0" hangingPunct="1">
              <a:lnSpc>
                <a:spcPts val="1008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6E9A5A"/>
                </a:solidFill>
                <a:effectLst/>
                <a:uLnTx/>
                <a:uFillTx/>
                <a:latin typeface="Kiro"/>
                <a:ea typeface="+mn-ea"/>
                <a:cs typeface="+mn-cs"/>
              </a:rPr>
              <a:t>Frisk </a:t>
            </a:r>
            <a:r>
              <a:rPr kumimoji="0" lang="en-US" sz="7200" b="0" i="0" u="none" strike="noStrike" kern="1200" cap="none" spc="0" normalizeH="0" baseline="0" noProof="0" dirty="0" err="1">
                <a:ln>
                  <a:noFill/>
                </a:ln>
                <a:solidFill>
                  <a:srgbClr val="6E9A5A"/>
                </a:solidFill>
                <a:effectLst/>
                <a:uLnTx/>
                <a:uFillTx/>
                <a:latin typeface="Kiro"/>
                <a:ea typeface="+mn-ea"/>
                <a:cs typeface="+mn-cs"/>
              </a:rPr>
              <a:t>luft</a:t>
            </a:r>
            <a:r>
              <a:rPr kumimoji="0" lang="en-US" sz="7200" b="0" i="0" u="none" strike="noStrike" kern="1200" cap="none" spc="0" normalizeH="0" baseline="0" noProof="0" dirty="0">
                <a:ln>
                  <a:noFill/>
                </a:ln>
                <a:solidFill>
                  <a:srgbClr val="6E9A5A"/>
                </a:solidFill>
                <a:effectLst/>
                <a:uLnTx/>
                <a:uFillTx/>
                <a:latin typeface="Kiro"/>
                <a:ea typeface="+mn-ea"/>
                <a:cs typeface="+mn-cs"/>
              </a:rPr>
              <a:t> </a:t>
            </a:r>
            <a:r>
              <a:rPr kumimoji="0" lang="en-US" sz="7200" b="0" i="0" u="none" strike="noStrike" kern="1200" cap="none" spc="0" normalizeH="0" baseline="0" noProof="0" dirty="0" err="1">
                <a:ln>
                  <a:noFill/>
                </a:ln>
                <a:solidFill>
                  <a:srgbClr val="6E9A5A"/>
                </a:solidFill>
                <a:effectLst/>
                <a:uLnTx/>
                <a:uFillTx/>
                <a:latin typeface="Kiro"/>
                <a:ea typeface="+mn-ea"/>
                <a:cs typeface="+mn-cs"/>
              </a:rPr>
              <a:t>inomhus</a:t>
            </a:r>
            <a:r>
              <a:rPr kumimoji="0" lang="en-US" sz="7200" b="0" i="0" u="none" strike="noStrike" kern="1200" cap="none" spc="0" normalizeH="0" baseline="0" noProof="0" dirty="0">
                <a:ln>
                  <a:noFill/>
                </a:ln>
                <a:solidFill>
                  <a:srgbClr val="6E9A5A"/>
                </a:solidFill>
                <a:effectLst/>
                <a:uLnTx/>
                <a:uFillTx/>
                <a:latin typeface="Kiro"/>
                <a:ea typeface="+mn-ea"/>
                <a:cs typeface="+mn-cs"/>
              </a:rPr>
              <a:t>!</a:t>
            </a:r>
          </a:p>
        </p:txBody>
      </p:sp>
      <p:pic>
        <p:nvPicPr>
          <p:cNvPr id="8" name="Picture 5">
            <a:extLst>
              <a:ext uri="{FF2B5EF4-FFF2-40B4-BE49-F238E27FC236}">
                <a16:creationId xmlns:a16="http://schemas.microsoft.com/office/drawing/2014/main" id="{1A5939D9-3215-AB42-AF92-B84D081C9C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H="1">
            <a:off x="12192000" y="6544867"/>
            <a:ext cx="5867400" cy="3544439"/>
          </a:xfrm>
          <a:prstGeom prst="rect">
            <a:avLst/>
          </a:prstGeom>
        </p:spPr>
      </p:pic>
      <p:sp>
        <p:nvSpPr>
          <p:cNvPr id="10" name="textruta 9">
            <a:extLst>
              <a:ext uri="{FF2B5EF4-FFF2-40B4-BE49-F238E27FC236}">
                <a16:creationId xmlns:a16="http://schemas.microsoft.com/office/drawing/2014/main" id="{6E28D0BF-511E-134F-8057-58714985A867}"/>
              </a:ext>
            </a:extLst>
          </p:cNvPr>
          <p:cNvSpPr txBox="1"/>
          <p:nvPr/>
        </p:nvSpPr>
        <p:spPr>
          <a:xfrm>
            <a:off x="12699767" y="7886700"/>
            <a:ext cx="5054833" cy="1938992"/>
          </a:xfrm>
          <a:prstGeom prst="rect">
            <a:avLst/>
          </a:prstGeom>
          <a:noFill/>
        </p:spPr>
        <p:txBody>
          <a:bodyPr wrap="square" rtlCol="0">
            <a:spAutoFit/>
          </a:bodyPr>
          <a:lstStyle/>
          <a:p>
            <a:r>
              <a:rPr lang="sv-SE" sz="4000" dirty="0">
                <a:solidFill>
                  <a:srgbClr val="6E9A5A"/>
                </a:solidFill>
                <a:latin typeface="Kiro" panose="020B06060202030B0204" pitchFamily="34" charset="77"/>
              </a:rPr>
              <a:t>Hur mycket tid tror du att vi spenderar inomhus här i Sverige?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1828800" y="3338164"/>
            <a:ext cx="9718095" cy="4267835"/>
          </a:xfrm>
          <a:prstGeom prst="rect">
            <a:avLst/>
          </a:prstGeom>
        </p:spPr>
        <p:txBody>
          <a:bodyPr lIns="0" tIns="0" rIns="0" bIns="0" rtlCol="0" anchor="t">
            <a:spAutoFit/>
          </a:bodyPr>
          <a:lstStyle/>
          <a:p>
            <a:pPr>
              <a:lnSpc>
                <a:spcPts val="5600"/>
              </a:lnSpc>
            </a:pPr>
            <a:r>
              <a:rPr lang="sv-SE" sz="4000" dirty="0">
                <a:solidFill>
                  <a:srgbClr val="FFFFFF"/>
                </a:solidFill>
                <a:latin typeface="Kiro"/>
              </a:rPr>
              <a:t>Precis som du tänker att utomhusluft kan vara förorenad av t.ex. avgaser, så kan även luften vi andas inomhus vara förorenad.</a:t>
            </a:r>
          </a:p>
          <a:p>
            <a:pPr>
              <a:lnSpc>
                <a:spcPts val="5600"/>
              </a:lnSpc>
            </a:pPr>
            <a:endParaRPr lang="sv-SE" sz="4000" dirty="0">
              <a:solidFill>
                <a:srgbClr val="FFFFFF"/>
              </a:solidFill>
              <a:latin typeface="Kiro"/>
            </a:endParaRPr>
          </a:p>
          <a:p>
            <a:pPr>
              <a:lnSpc>
                <a:spcPts val="5600"/>
              </a:lnSpc>
            </a:pPr>
            <a:r>
              <a:rPr lang="sv-SE" sz="4000" dirty="0">
                <a:solidFill>
                  <a:srgbClr val="FFFFFF"/>
                </a:solidFill>
                <a:latin typeface="Kiro"/>
              </a:rPr>
              <a:t>Ventilation tar bort skadliga partiklar och fukt från luften inomhus.</a:t>
            </a:r>
          </a:p>
        </p:txBody>
      </p:sp>
      <p:pic>
        <p:nvPicPr>
          <p:cNvPr id="5" name="Picture 5"/>
          <p:cNvPicPr>
            <a:picLocks noChangeAspect="1"/>
          </p:cNvPicPr>
          <p:nvPr/>
        </p:nvPicPr>
        <p:blipFill>
          <a:blip r:embed="rId3"/>
          <a:srcRect/>
          <a:stretch>
            <a:fillRect/>
          </a:stretch>
        </p:blipFill>
        <p:spPr>
          <a:xfrm>
            <a:off x="10703436" y="1028700"/>
            <a:ext cx="7314057" cy="8229600"/>
          </a:xfrm>
          <a:prstGeom prst="rect">
            <a:avLst/>
          </a:prstGeom>
        </p:spPr>
      </p:pic>
      <p:pic>
        <p:nvPicPr>
          <p:cNvPr id="6" name="Picture 6"/>
          <p:cNvPicPr>
            <a:picLocks noChangeAspect="1"/>
          </p:cNvPicPr>
          <p:nvPr/>
        </p:nvPicPr>
        <p:blipFill>
          <a:blip r:embed="rId4"/>
          <a:srcRect/>
          <a:stretch>
            <a:fillRect/>
          </a:stretch>
        </p:blipFill>
        <p:spPr>
          <a:xfrm>
            <a:off x="4977114" y="1991932"/>
            <a:ext cx="8333772" cy="8229600"/>
          </a:xfrm>
          <a:prstGeom prst="rect">
            <a:avLst/>
          </a:prstGeom>
        </p:spPr>
      </p:pic>
      <p:sp>
        <p:nvSpPr>
          <p:cNvPr id="7" name="TextBox 7"/>
          <p:cNvSpPr txBox="1"/>
          <p:nvPr/>
        </p:nvSpPr>
        <p:spPr>
          <a:xfrm>
            <a:off x="3255818" y="557124"/>
            <a:ext cx="13479800" cy="1354217"/>
          </a:xfrm>
          <a:prstGeom prst="rect">
            <a:avLst/>
          </a:prstGeom>
        </p:spPr>
        <p:txBody>
          <a:bodyPr wrap="square" lIns="0" tIns="0" rIns="0" bIns="0" rtlCol="0" anchor="t">
            <a:spAutoFit/>
          </a:bodyPr>
          <a:lstStyle/>
          <a:p>
            <a:pPr>
              <a:lnSpc>
                <a:spcPts val="11200"/>
              </a:lnSpc>
            </a:pPr>
            <a:r>
              <a:rPr lang="en-US" sz="8000" dirty="0">
                <a:solidFill>
                  <a:srgbClr val="FFFFFF"/>
                </a:solidFill>
                <a:latin typeface="Kiro"/>
              </a:rPr>
              <a:t>Ventilation = bra </a:t>
            </a:r>
            <a:r>
              <a:rPr lang="en-US" sz="8000" dirty="0" err="1">
                <a:solidFill>
                  <a:srgbClr val="FFFFFF"/>
                </a:solidFill>
                <a:latin typeface="Kiro"/>
              </a:rPr>
              <a:t>inomhusklimat</a:t>
            </a:r>
            <a:endParaRPr lang="en-US" sz="8000" dirty="0">
              <a:solidFill>
                <a:srgbClr val="FFFFFF"/>
              </a:solidFill>
              <a:latin typeface="Ki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7" name="TextBox 7"/>
          <p:cNvSpPr txBox="1"/>
          <p:nvPr/>
        </p:nvSpPr>
        <p:spPr>
          <a:xfrm>
            <a:off x="1654052" y="2254363"/>
            <a:ext cx="8339034" cy="7858562"/>
          </a:xfrm>
          <a:prstGeom prst="rect">
            <a:avLst/>
          </a:prstGeom>
          <a:solidFill>
            <a:srgbClr val="6D9A5A"/>
          </a:solidFill>
        </p:spPr>
        <p:txBody>
          <a:bodyPr wrap="square" lIns="0" tIns="0" rIns="0" bIns="0" rtlCol="0" anchor="t">
            <a:spAutoFit/>
          </a:bodyPr>
          <a:lstStyle/>
          <a:p>
            <a:pPr>
              <a:lnSpc>
                <a:spcPts val="5600"/>
              </a:lnSpc>
            </a:pPr>
            <a:endParaRPr lang="en-US" sz="4000" dirty="0">
              <a:solidFill>
                <a:srgbClr val="FFFFFF"/>
              </a:solidFill>
              <a:latin typeface="Kiro"/>
            </a:endParaRPr>
          </a:p>
          <a:p>
            <a:pPr marL="863600" lvl="1" indent="-431800">
              <a:lnSpc>
                <a:spcPts val="5600"/>
              </a:lnSpc>
              <a:buFont typeface="Arial"/>
              <a:buChar char="•"/>
            </a:pPr>
            <a:r>
              <a:rPr lang="sv-SE" sz="4000" dirty="0">
                <a:solidFill>
                  <a:srgbClr val="FFFFFF"/>
                </a:solidFill>
                <a:latin typeface="Kiro"/>
              </a:rPr>
              <a:t>Mögel, kvalster och alger</a:t>
            </a:r>
            <a:br>
              <a:rPr lang="sv-SE" sz="4000" dirty="0">
                <a:solidFill>
                  <a:srgbClr val="FFFFFF"/>
                </a:solidFill>
                <a:latin typeface="Kiro"/>
              </a:rPr>
            </a:br>
            <a:endParaRPr lang="sv-SE" sz="4000" dirty="0">
              <a:solidFill>
                <a:srgbClr val="FFFFFF"/>
              </a:solidFill>
              <a:latin typeface="Kiro"/>
            </a:endParaRPr>
          </a:p>
          <a:p>
            <a:pPr marL="863600" lvl="1" indent="-431800">
              <a:lnSpc>
                <a:spcPts val="5600"/>
              </a:lnSpc>
              <a:buFont typeface="Arial"/>
              <a:buChar char="•"/>
            </a:pPr>
            <a:r>
              <a:rPr lang="sv-SE" sz="4000" dirty="0">
                <a:solidFill>
                  <a:srgbClr val="FFFFFF"/>
                </a:solidFill>
                <a:latin typeface="Kiro"/>
              </a:rPr>
              <a:t>Hushållskemikalier</a:t>
            </a:r>
            <a:br>
              <a:rPr lang="sv-SE" sz="4000" dirty="0">
                <a:solidFill>
                  <a:srgbClr val="FFFFFF"/>
                </a:solidFill>
                <a:latin typeface="Kiro"/>
              </a:rPr>
            </a:br>
            <a:endParaRPr lang="sv-SE" sz="4000" dirty="0">
              <a:solidFill>
                <a:srgbClr val="FFFFFF"/>
              </a:solidFill>
              <a:latin typeface="Kiro"/>
            </a:endParaRPr>
          </a:p>
          <a:p>
            <a:pPr marL="863600" lvl="1" indent="-431800">
              <a:lnSpc>
                <a:spcPts val="5600"/>
              </a:lnSpc>
              <a:buFont typeface="Arial"/>
              <a:buChar char="•"/>
            </a:pPr>
            <a:r>
              <a:rPr lang="sv-SE" sz="4000" dirty="0">
                <a:solidFill>
                  <a:srgbClr val="FFFFFF"/>
                </a:solidFill>
                <a:latin typeface="Kiro"/>
              </a:rPr>
              <a:t>Föroreningar som kommer utifrån (trafik, industrier, vedeldning).</a:t>
            </a:r>
            <a:br>
              <a:rPr lang="sv-SE" sz="4000" dirty="0">
                <a:solidFill>
                  <a:srgbClr val="FFFFFF"/>
                </a:solidFill>
                <a:latin typeface="Kiro"/>
              </a:rPr>
            </a:br>
            <a:endParaRPr lang="sv-SE" sz="4000" dirty="0">
              <a:solidFill>
                <a:srgbClr val="FFFFFF"/>
              </a:solidFill>
              <a:latin typeface="Kiro"/>
            </a:endParaRPr>
          </a:p>
          <a:p>
            <a:pPr marL="863600" lvl="1" indent="-431800">
              <a:lnSpc>
                <a:spcPts val="5600"/>
              </a:lnSpc>
              <a:buFont typeface="Arial"/>
              <a:buChar char="•"/>
            </a:pPr>
            <a:r>
              <a:rPr lang="sv-SE" sz="4000" dirty="0">
                <a:solidFill>
                  <a:srgbClr val="FFFFFF"/>
                </a:solidFill>
                <a:latin typeface="Kiro"/>
              </a:rPr>
              <a:t>Förbränningsanordningar som kaminer och öppna spisar.</a:t>
            </a:r>
          </a:p>
          <a:p>
            <a:pPr>
              <a:lnSpc>
                <a:spcPts val="5600"/>
              </a:lnSpc>
            </a:pPr>
            <a:endParaRPr lang="en-US" sz="4000" dirty="0">
              <a:solidFill>
                <a:srgbClr val="FFFFFF"/>
              </a:solidFill>
              <a:latin typeface="Kiro"/>
            </a:endParaRPr>
          </a:p>
        </p:txBody>
      </p:sp>
      <p:grpSp>
        <p:nvGrpSpPr>
          <p:cNvPr id="8" name="Group 8"/>
          <p:cNvGrpSpPr>
            <a:grpSpLocks noChangeAspect="1"/>
          </p:cNvGrpSpPr>
          <p:nvPr/>
        </p:nvGrpSpPr>
        <p:grpSpPr>
          <a:xfrm>
            <a:off x="10455916" y="2528953"/>
            <a:ext cx="7731645" cy="7552690"/>
            <a:chOff x="0" y="0"/>
            <a:chExt cx="4828540" cy="4716780"/>
          </a:xfrm>
        </p:grpSpPr>
        <p:sp>
          <p:nvSpPr>
            <p:cNvPr id="9" name="Freeform 9"/>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3"/>
              <a:stretch>
                <a:fillRect l="22" t="-16480" r="-66" b="-16524"/>
              </a:stretch>
            </a:blipFill>
          </p:spPr>
        </p:sp>
      </p:grpSp>
      <p:sp>
        <p:nvSpPr>
          <p:cNvPr id="10" name="TextBox 10"/>
          <p:cNvSpPr txBox="1"/>
          <p:nvPr/>
        </p:nvSpPr>
        <p:spPr>
          <a:xfrm>
            <a:off x="5079897" y="353908"/>
            <a:ext cx="10443509" cy="1377950"/>
          </a:xfrm>
          <a:prstGeom prst="rect">
            <a:avLst/>
          </a:prstGeom>
        </p:spPr>
        <p:txBody>
          <a:bodyPr wrap="square" lIns="0" tIns="0" rIns="0" bIns="0" rtlCol="0" anchor="t">
            <a:spAutoFit/>
          </a:bodyPr>
          <a:lstStyle/>
          <a:p>
            <a:pPr>
              <a:lnSpc>
                <a:spcPts val="11200"/>
              </a:lnSpc>
            </a:pPr>
            <a:r>
              <a:rPr lang="en-US" sz="8000" dirty="0" err="1">
                <a:solidFill>
                  <a:srgbClr val="FFFFFF"/>
                </a:solidFill>
                <a:latin typeface="Kiro"/>
              </a:rPr>
              <a:t>Vanliga</a:t>
            </a:r>
            <a:r>
              <a:rPr lang="en-US" sz="8000" dirty="0">
                <a:solidFill>
                  <a:srgbClr val="FFFFFF"/>
                </a:solidFill>
                <a:latin typeface="Kiro"/>
              </a:rPr>
              <a:t> </a:t>
            </a:r>
            <a:r>
              <a:rPr lang="en-US" sz="8000" dirty="0" err="1">
                <a:solidFill>
                  <a:srgbClr val="FFFFFF"/>
                </a:solidFill>
                <a:latin typeface="Kiro"/>
              </a:rPr>
              <a:t>föroreningskällor</a:t>
            </a:r>
            <a:endParaRPr lang="en-US" sz="8000" dirty="0">
              <a:solidFill>
                <a:srgbClr val="FFFFFF"/>
              </a:solidFill>
              <a:latin typeface="Ki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682399" y="197693"/>
            <a:ext cx="18288000" cy="1354217"/>
          </a:xfrm>
          <a:prstGeom prst="rect">
            <a:avLst/>
          </a:prstGeom>
        </p:spPr>
        <p:txBody>
          <a:bodyPr lIns="0" tIns="0" rIns="0" bIns="0" rtlCol="0" anchor="t">
            <a:spAutoFit/>
          </a:bodyPr>
          <a:lstStyle/>
          <a:p>
            <a:pPr marL="0" marR="0" lvl="0" indent="0" algn="ctr" defTabSz="914400" rtl="0" eaLnBrk="1" fontAlgn="auto" latinLnBrk="0" hangingPunct="1">
              <a:lnSpc>
                <a:spcPts val="11200"/>
              </a:lnSpc>
              <a:spcBef>
                <a:spcPts val="0"/>
              </a:spcBef>
              <a:spcAft>
                <a:spcPts val="0"/>
              </a:spcAft>
              <a:buClrTx/>
              <a:buSzTx/>
              <a:buFontTx/>
              <a:buNone/>
              <a:tabLst/>
              <a:defRPr/>
            </a:pPr>
            <a:r>
              <a:rPr kumimoji="0" lang="sv-SE" sz="8000" b="0" i="0" u="none" strike="noStrike" kern="1200" cap="none" spc="0" normalizeH="0" baseline="0" dirty="0">
                <a:ln>
                  <a:noFill/>
                </a:ln>
                <a:solidFill>
                  <a:srgbClr val="FFFFFF"/>
                </a:solidFill>
                <a:effectLst/>
                <a:uLnTx/>
                <a:uFillTx/>
                <a:latin typeface="Kiro"/>
                <a:ea typeface="+mn-ea"/>
                <a:cs typeface="+mn-cs"/>
              </a:rPr>
              <a:t>Luftens egenskaper</a:t>
            </a:r>
          </a:p>
        </p:txBody>
      </p:sp>
      <p:grpSp>
        <p:nvGrpSpPr>
          <p:cNvPr id="11" name="Group 9">
            <a:extLst>
              <a:ext uri="{FF2B5EF4-FFF2-40B4-BE49-F238E27FC236}">
                <a16:creationId xmlns:a16="http://schemas.microsoft.com/office/drawing/2014/main" id="{5F1CDADC-3145-804F-8845-A28763B16657}"/>
              </a:ext>
            </a:extLst>
          </p:cNvPr>
          <p:cNvGrpSpPr/>
          <p:nvPr/>
        </p:nvGrpSpPr>
        <p:grpSpPr>
          <a:xfrm>
            <a:off x="1944930" y="2336494"/>
            <a:ext cx="6977608" cy="4653361"/>
            <a:chOff x="0" y="0"/>
            <a:chExt cx="3374666" cy="2250562"/>
          </a:xfrm>
          <a:solidFill>
            <a:srgbClr val="6D9A5A"/>
          </a:solidFill>
        </p:grpSpPr>
        <p:sp>
          <p:nvSpPr>
            <p:cNvPr id="12" name="Freeform 10">
              <a:extLst>
                <a:ext uri="{FF2B5EF4-FFF2-40B4-BE49-F238E27FC236}">
                  <a16:creationId xmlns:a16="http://schemas.microsoft.com/office/drawing/2014/main" id="{11B98373-F371-4845-B844-0BF6D05CF37E}"/>
                </a:ext>
              </a:extLst>
            </p:cNvPr>
            <p:cNvSpPr/>
            <p:nvPr/>
          </p:nvSpPr>
          <p:spPr>
            <a:xfrm>
              <a:off x="0" y="0"/>
              <a:ext cx="3374666" cy="2250562"/>
            </a:xfrm>
            <a:custGeom>
              <a:avLst/>
              <a:gdLst/>
              <a:ahLst/>
              <a:cxnLst/>
              <a:rect l="l" t="t" r="r" b="b"/>
              <a:pathLst>
                <a:path w="3374666" h="2250562">
                  <a:moveTo>
                    <a:pt x="0" y="0"/>
                  </a:moveTo>
                  <a:lnTo>
                    <a:pt x="3374666" y="0"/>
                  </a:lnTo>
                  <a:lnTo>
                    <a:pt x="3374666" y="2250562"/>
                  </a:lnTo>
                  <a:lnTo>
                    <a:pt x="0" y="2250562"/>
                  </a:lnTo>
                  <a:close/>
                </a:path>
              </a:pathLst>
            </a:custGeom>
            <a:grpFill/>
          </p:spPr>
        </p:sp>
      </p:grpSp>
      <p:sp>
        <p:nvSpPr>
          <p:cNvPr id="13" name="TextBox 11">
            <a:extLst>
              <a:ext uri="{FF2B5EF4-FFF2-40B4-BE49-F238E27FC236}">
                <a16:creationId xmlns:a16="http://schemas.microsoft.com/office/drawing/2014/main" id="{343641F8-0DE8-C549-9383-C3562A376C43}"/>
              </a:ext>
            </a:extLst>
          </p:cNvPr>
          <p:cNvSpPr txBox="1"/>
          <p:nvPr/>
        </p:nvSpPr>
        <p:spPr>
          <a:xfrm>
            <a:off x="3489689" y="2370707"/>
            <a:ext cx="2943225" cy="688975"/>
          </a:xfrm>
          <a:prstGeom prst="rect">
            <a:avLst/>
          </a:prstGeom>
        </p:spPr>
        <p:txBody>
          <a:bodyPr lIns="0" tIns="0" rIns="0" bIns="0" rtlCol="0" anchor="t">
            <a:spAutoFit/>
          </a:bodyPr>
          <a:lstStyle/>
          <a:p>
            <a:pPr marL="431800" lvl="1" algn="ctr">
              <a:lnSpc>
                <a:spcPts val="5600"/>
              </a:lnSpc>
            </a:pPr>
            <a:r>
              <a:rPr lang="sv-SE" sz="4000" dirty="0">
                <a:solidFill>
                  <a:srgbClr val="FFFFFF"/>
                </a:solidFill>
                <a:latin typeface="Kiro"/>
              </a:rPr>
              <a:t>1. Motstånd </a:t>
            </a:r>
          </a:p>
        </p:txBody>
      </p:sp>
      <p:sp>
        <p:nvSpPr>
          <p:cNvPr id="14" name="TextBox 14">
            <a:extLst>
              <a:ext uri="{FF2B5EF4-FFF2-40B4-BE49-F238E27FC236}">
                <a16:creationId xmlns:a16="http://schemas.microsoft.com/office/drawing/2014/main" id="{E1D8406E-90FA-9E45-9A4D-203C44EE1FFF}"/>
              </a:ext>
            </a:extLst>
          </p:cNvPr>
          <p:cNvSpPr txBox="1"/>
          <p:nvPr/>
        </p:nvSpPr>
        <p:spPr>
          <a:xfrm>
            <a:off x="2103194" y="3109999"/>
            <a:ext cx="6640908" cy="3268345"/>
          </a:xfrm>
          <a:prstGeom prst="rect">
            <a:avLst/>
          </a:prstGeom>
        </p:spPr>
        <p:txBody>
          <a:bodyPr lIns="0" tIns="0" rIns="0" bIns="0" rtlCol="0" anchor="t">
            <a:spAutoFit/>
          </a:bodyPr>
          <a:lstStyle/>
          <a:p>
            <a:pPr>
              <a:lnSpc>
                <a:spcPts val="5180"/>
              </a:lnSpc>
            </a:pPr>
            <a:r>
              <a:rPr lang="sv-SE" sz="3700" dirty="0">
                <a:solidFill>
                  <a:srgbClr val="FFFFFF"/>
                </a:solidFill>
                <a:latin typeface="Kiro"/>
              </a:rPr>
              <a:t>När man försöker trycka ihop luft upplever man ett motstånd. Denna effekt uppstår när molekyler studsar mot t.ex. plasten i en sopsäck eller utsidan av en burk.</a:t>
            </a:r>
          </a:p>
        </p:txBody>
      </p:sp>
      <p:grpSp>
        <p:nvGrpSpPr>
          <p:cNvPr id="15" name="Group 7">
            <a:extLst>
              <a:ext uri="{FF2B5EF4-FFF2-40B4-BE49-F238E27FC236}">
                <a16:creationId xmlns:a16="http://schemas.microsoft.com/office/drawing/2014/main" id="{4A4FAD96-1EEF-E84C-A7F4-E2B1F092C713}"/>
              </a:ext>
            </a:extLst>
          </p:cNvPr>
          <p:cNvGrpSpPr/>
          <p:nvPr/>
        </p:nvGrpSpPr>
        <p:grpSpPr>
          <a:xfrm>
            <a:off x="10233364" y="2336494"/>
            <a:ext cx="6977608" cy="4653361"/>
            <a:chOff x="0" y="0"/>
            <a:chExt cx="3374666" cy="2250562"/>
          </a:xfrm>
          <a:solidFill>
            <a:srgbClr val="6D9A5A"/>
          </a:solidFill>
        </p:grpSpPr>
        <p:sp>
          <p:nvSpPr>
            <p:cNvPr id="16" name="Freeform 8">
              <a:extLst>
                <a:ext uri="{FF2B5EF4-FFF2-40B4-BE49-F238E27FC236}">
                  <a16:creationId xmlns:a16="http://schemas.microsoft.com/office/drawing/2014/main" id="{BB2C2C51-1B60-084F-9F7B-890A32A5D4D3}"/>
                </a:ext>
              </a:extLst>
            </p:cNvPr>
            <p:cNvSpPr/>
            <p:nvPr/>
          </p:nvSpPr>
          <p:spPr>
            <a:xfrm>
              <a:off x="0" y="0"/>
              <a:ext cx="3374666" cy="2250562"/>
            </a:xfrm>
            <a:custGeom>
              <a:avLst/>
              <a:gdLst/>
              <a:ahLst/>
              <a:cxnLst/>
              <a:rect l="l" t="t" r="r" b="b"/>
              <a:pathLst>
                <a:path w="3374666" h="2250562">
                  <a:moveTo>
                    <a:pt x="0" y="0"/>
                  </a:moveTo>
                  <a:lnTo>
                    <a:pt x="3374666" y="0"/>
                  </a:lnTo>
                  <a:lnTo>
                    <a:pt x="3374666" y="2250562"/>
                  </a:lnTo>
                  <a:lnTo>
                    <a:pt x="0" y="2250562"/>
                  </a:lnTo>
                  <a:close/>
                </a:path>
              </a:pathLst>
            </a:custGeom>
            <a:grpFill/>
          </p:spPr>
        </p:sp>
      </p:grpSp>
      <p:sp>
        <p:nvSpPr>
          <p:cNvPr id="19" name="TextBox 12">
            <a:extLst>
              <a:ext uri="{FF2B5EF4-FFF2-40B4-BE49-F238E27FC236}">
                <a16:creationId xmlns:a16="http://schemas.microsoft.com/office/drawing/2014/main" id="{778EC129-58B6-BB45-BE21-4D98C0CD5C7A}"/>
              </a:ext>
            </a:extLst>
          </p:cNvPr>
          <p:cNvSpPr txBox="1"/>
          <p:nvPr/>
        </p:nvSpPr>
        <p:spPr>
          <a:xfrm>
            <a:off x="12733924" y="2370707"/>
            <a:ext cx="1639788" cy="688975"/>
          </a:xfrm>
          <a:prstGeom prst="rect">
            <a:avLst/>
          </a:prstGeom>
        </p:spPr>
        <p:txBody>
          <a:bodyPr lIns="0" tIns="0" rIns="0" bIns="0" rtlCol="0" anchor="t">
            <a:spAutoFit/>
          </a:bodyPr>
          <a:lstStyle/>
          <a:p>
            <a:pPr algn="ctr">
              <a:lnSpc>
                <a:spcPts val="5600"/>
              </a:lnSpc>
            </a:pPr>
            <a:r>
              <a:rPr lang="sv-SE" sz="4000" dirty="0">
                <a:solidFill>
                  <a:srgbClr val="FFFFFF"/>
                </a:solidFill>
                <a:latin typeface="Kiro"/>
              </a:rPr>
              <a:t>2. Tryck</a:t>
            </a:r>
          </a:p>
        </p:txBody>
      </p:sp>
      <p:sp>
        <p:nvSpPr>
          <p:cNvPr id="20" name="TextBox 15">
            <a:extLst>
              <a:ext uri="{FF2B5EF4-FFF2-40B4-BE49-F238E27FC236}">
                <a16:creationId xmlns:a16="http://schemas.microsoft.com/office/drawing/2014/main" id="{ECC6C278-233C-1443-941D-BD6359AC3315}"/>
              </a:ext>
            </a:extLst>
          </p:cNvPr>
          <p:cNvSpPr txBox="1"/>
          <p:nvPr/>
        </p:nvSpPr>
        <p:spPr>
          <a:xfrm>
            <a:off x="10432999" y="2926967"/>
            <a:ext cx="6640908" cy="3925570"/>
          </a:xfrm>
          <a:prstGeom prst="rect">
            <a:avLst/>
          </a:prstGeom>
        </p:spPr>
        <p:txBody>
          <a:bodyPr lIns="0" tIns="0" rIns="0" bIns="0" rtlCol="0" anchor="t">
            <a:spAutoFit/>
          </a:bodyPr>
          <a:lstStyle/>
          <a:p>
            <a:pPr>
              <a:lnSpc>
                <a:spcPts val="5179"/>
              </a:lnSpc>
            </a:pPr>
            <a:r>
              <a:rPr lang="sv-SE" sz="3699" dirty="0">
                <a:solidFill>
                  <a:srgbClr val="FFFFFF"/>
                </a:solidFill>
                <a:latin typeface="Kiro"/>
              </a:rPr>
              <a:t>Lufttryck är det tryck som finns i de gaser som tillsammans utgör vår atmosfär. Trycket uppstår genom jordens gravitationskraft, vilket gör att lufttrycket är lägre ju högre upp i atmosfären man kommer.   </a:t>
            </a:r>
          </a:p>
        </p:txBody>
      </p:sp>
      <p:grpSp>
        <p:nvGrpSpPr>
          <p:cNvPr id="21" name="Group 4">
            <a:extLst>
              <a:ext uri="{FF2B5EF4-FFF2-40B4-BE49-F238E27FC236}">
                <a16:creationId xmlns:a16="http://schemas.microsoft.com/office/drawing/2014/main" id="{E5E6455B-524B-5C4F-8695-C0F05BB17682}"/>
              </a:ext>
            </a:extLst>
          </p:cNvPr>
          <p:cNvGrpSpPr/>
          <p:nvPr/>
        </p:nvGrpSpPr>
        <p:grpSpPr>
          <a:xfrm>
            <a:off x="7159985" y="7157796"/>
            <a:ext cx="5068197" cy="2890622"/>
            <a:chOff x="0" y="0"/>
            <a:chExt cx="2575472" cy="1468908"/>
          </a:xfrm>
          <a:solidFill>
            <a:srgbClr val="6D9A5A"/>
          </a:solidFill>
        </p:grpSpPr>
        <p:sp>
          <p:nvSpPr>
            <p:cNvPr id="22" name="Freeform 5">
              <a:extLst>
                <a:ext uri="{FF2B5EF4-FFF2-40B4-BE49-F238E27FC236}">
                  <a16:creationId xmlns:a16="http://schemas.microsoft.com/office/drawing/2014/main" id="{DE080CDD-3CEA-D24C-8597-EEDBB388A994}"/>
                </a:ext>
              </a:extLst>
            </p:cNvPr>
            <p:cNvSpPr/>
            <p:nvPr/>
          </p:nvSpPr>
          <p:spPr>
            <a:xfrm>
              <a:off x="0" y="0"/>
              <a:ext cx="2575472" cy="1468908"/>
            </a:xfrm>
            <a:custGeom>
              <a:avLst/>
              <a:gdLst/>
              <a:ahLst/>
              <a:cxnLst/>
              <a:rect l="l" t="t" r="r" b="b"/>
              <a:pathLst>
                <a:path w="2575472" h="1468908">
                  <a:moveTo>
                    <a:pt x="0" y="0"/>
                  </a:moveTo>
                  <a:lnTo>
                    <a:pt x="2575472" y="0"/>
                  </a:lnTo>
                  <a:lnTo>
                    <a:pt x="2575472" y="1468908"/>
                  </a:lnTo>
                  <a:lnTo>
                    <a:pt x="0" y="1468908"/>
                  </a:lnTo>
                  <a:close/>
                </a:path>
              </a:pathLst>
            </a:custGeom>
            <a:grpFill/>
          </p:spPr>
        </p:sp>
      </p:grpSp>
      <p:sp>
        <p:nvSpPr>
          <p:cNvPr id="23" name="TextBox 13">
            <a:extLst>
              <a:ext uri="{FF2B5EF4-FFF2-40B4-BE49-F238E27FC236}">
                <a16:creationId xmlns:a16="http://schemas.microsoft.com/office/drawing/2014/main" id="{193442BD-0D7E-1745-AA62-FC75D2199298}"/>
              </a:ext>
            </a:extLst>
          </p:cNvPr>
          <p:cNvSpPr txBox="1"/>
          <p:nvPr/>
        </p:nvSpPr>
        <p:spPr>
          <a:xfrm>
            <a:off x="7985014" y="7245671"/>
            <a:ext cx="2891879" cy="688975"/>
          </a:xfrm>
          <a:prstGeom prst="rect">
            <a:avLst/>
          </a:prstGeom>
        </p:spPr>
        <p:txBody>
          <a:bodyPr lIns="0" tIns="0" rIns="0" bIns="0" rtlCol="0" anchor="t">
            <a:spAutoFit/>
          </a:bodyPr>
          <a:lstStyle/>
          <a:p>
            <a:pPr algn="ctr">
              <a:lnSpc>
                <a:spcPts val="5600"/>
              </a:lnSpc>
            </a:pPr>
            <a:r>
              <a:rPr lang="en-US" sz="4000" dirty="0">
                <a:solidFill>
                  <a:srgbClr val="FFFFFF"/>
                </a:solidFill>
                <a:latin typeface="Kiro"/>
              </a:rPr>
              <a:t>3. </a:t>
            </a:r>
            <a:r>
              <a:rPr lang="sv-SE" sz="4000" dirty="0">
                <a:solidFill>
                  <a:srgbClr val="FFFFFF"/>
                </a:solidFill>
                <a:latin typeface="Kiro"/>
              </a:rPr>
              <a:t>Temperatur</a:t>
            </a:r>
          </a:p>
        </p:txBody>
      </p:sp>
      <p:sp>
        <p:nvSpPr>
          <p:cNvPr id="24" name="TextBox 16">
            <a:extLst>
              <a:ext uri="{FF2B5EF4-FFF2-40B4-BE49-F238E27FC236}">
                <a16:creationId xmlns:a16="http://schemas.microsoft.com/office/drawing/2014/main" id="{C7248A49-3F7C-DC46-8BDE-E11DCA78ADA7}"/>
              </a:ext>
            </a:extLst>
          </p:cNvPr>
          <p:cNvSpPr txBox="1"/>
          <p:nvPr/>
        </p:nvSpPr>
        <p:spPr>
          <a:xfrm>
            <a:off x="7469371" y="7858446"/>
            <a:ext cx="4758811" cy="1953895"/>
          </a:xfrm>
          <a:prstGeom prst="rect">
            <a:avLst/>
          </a:prstGeom>
        </p:spPr>
        <p:txBody>
          <a:bodyPr lIns="0" tIns="0" rIns="0" bIns="0" rtlCol="0" anchor="t">
            <a:spAutoFit/>
          </a:bodyPr>
          <a:lstStyle/>
          <a:p>
            <a:pPr>
              <a:lnSpc>
                <a:spcPts val="5180"/>
              </a:lnSpc>
            </a:pPr>
            <a:r>
              <a:rPr lang="sv-SE" sz="3700" dirty="0">
                <a:solidFill>
                  <a:srgbClr val="FFFFFF"/>
                </a:solidFill>
                <a:latin typeface="Kiro"/>
              </a:rPr>
              <a:t>Varm luft är lättare än kall luft. Därför stiger varm luft alltid uppåt</a:t>
            </a:r>
            <a:r>
              <a:rPr lang="en-US" sz="3700" dirty="0">
                <a:solidFill>
                  <a:srgbClr val="FFFFFF"/>
                </a:solidFill>
                <a:latin typeface="Kiro"/>
              </a:rPr>
              <a:t>. </a:t>
            </a:r>
          </a:p>
        </p:txBody>
      </p:sp>
    </p:spTree>
    <p:extLst>
      <p:ext uri="{BB962C8B-B14F-4D97-AF65-F5344CB8AC3E}">
        <p14:creationId xmlns:p14="http://schemas.microsoft.com/office/powerpoint/2010/main" val="1073225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682398" y="724748"/>
            <a:ext cx="18288000" cy="1354217"/>
          </a:xfrm>
          <a:prstGeom prst="rect">
            <a:avLst/>
          </a:prstGeom>
        </p:spPr>
        <p:txBody>
          <a:bodyPr lIns="0" tIns="0" rIns="0" bIns="0" rtlCol="0" anchor="t">
            <a:spAutoFit/>
          </a:bodyPr>
          <a:lstStyle/>
          <a:p>
            <a:pPr marL="0" marR="0" lvl="0" indent="0" algn="ctr" defTabSz="914400" rtl="0" eaLnBrk="1" fontAlgn="auto" latinLnBrk="0" hangingPunct="1">
              <a:lnSpc>
                <a:spcPts val="11200"/>
              </a:lnSpc>
              <a:spcBef>
                <a:spcPts val="0"/>
              </a:spcBef>
              <a:spcAft>
                <a:spcPts val="0"/>
              </a:spcAft>
              <a:buClrTx/>
              <a:buSzTx/>
              <a:buFontTx/>
              <a:buNone/>
              <a:tabLst/>
              <a:defRPr/>
            </a:pPr>
            <a:r>
              <a:rPr kumimoji="0" lang="sv-SE" sz="8000" b="0" i="0" u="none" strike="noStrike" kern="1200" cap="none" spc="0" normalizeH="0" baseline="0" dirty="0">
                <a:ln>
                  <a:noFill/>
                </a:ln>
                <a:solidFill>
                  <a:srgbClr val="FFFFFF"/>
                </a:solidFill>
                <a:effectLst/>
                <a:uLnTx/>
                <a:uFillTx/>
                <a:latin typeface="Kiro"/>
                <a:ea typeface="+mn-ea"/>
                <a:cs typeface="+mn-cs"/>
              </a:rPr>
              <a:t>Nästa lektion</a:t>
            </a:r>
          </a:p>
        </p:txBody>
      </p:sp>
      <p:grpSp>
        <p:nvGrpSpPr>
          <p:cNvPr id="11" name="Group 9">
            <a:extLst>
              <a:ext uri="{FF2B5EF4-FFF2-40B4-BE49-F238E27FC236}">
                <a16:creationId xmlns:a16="http://schemas.microsoft.com/office/drawing/2014/main" id="{5F1CDADC-3145-804F-8845-A28763B16657}"/>
              </a:ext>
            </a:extLst>
          </p:cNvPr>
          <p:cNvGrpSpPr/>
          <p:nvPr/>
        </p:nvGrpSpPr>
        <p:grpSpPr>
          <a:xfrm>
            <a:off x="2627329" y="3592774"/>
            <a:ext cx="14398140" cy="4653361"/>
            <a:chOff x="0" y="513453"/>
            <a:chExt cx="3374666" cy="2250562"/>
          </a:xfrm>
          <a:solidFill>
            <a:srgbClr val="6D9A5A"/>
          </a:solidFill>
        </p:grpSpPr>
        <p:sp>
          <p:nvSpPr>
            <p:cNvPr id="12" name="Freeform 10">
              <a:extLst>
                <a:ext uri="{FF2B5EF4-FFF2-40B4-BE49-F238E27FC236}">
                  <a16:creationId xmlns:a16="http://schemas.microsoft.com/office/drawing/2014/main" id="{11B98373-F371-4845-B844-0BF6D05CF37E}"/>
                </a:ext>
              </a:extLst>
            </p:cNvPr>
            <p:cNvSpPr/>
            <p:nvPr/>
          </p:nvSpPr>
          <p:spPr>
            <a:xfrm>
              <a:off x="0" y="513453"/>
              <a:ext cx="3374666" cy="2250562"/>
            </a:xfrm>
            <a:custGeom>
              <a:avLst/>
              <a:gdLst/>
              <a:ahLst/>
              <a:cxnLst/>
              <a:rect l="l" t="t" r="r" b="b"/>
              <a:pathLst>
                <a:path w="3374666" h="2250562">
                  <a:moveTo>
                    <a:pt x="0" y="0"/>
                  </a:moveTo>
                  <a:lnTo>
                    <a:pt x="3374666" y="0"/>
                  </a:lnTo>
                  <a:lnTo>
                    <a:pt x="3374666" y="2250562"/>
                  </a:lnTo>
                  <a:lnTo>
                    <a:pt x="0" y="2250562"/>
                  </a:lnTo>
                  <a:close/>
                </a:path>
              </a:pathLst>
            </a:custGeom>
            <a:grpFill/>
          </p:spPr>
        </p:sp>
      </p:grpSp>
      <p:sp>
        <p:nvSpPr>
          <p:cNvPr id="13" name="TextBox 11">
            <a:extLst>
              <a:ext uri="{FF2B5EF4-FFF2-40B4-BE49-F238E27FC236}">
                <a16:creationId xmlns:a16="http://schemas.microsoft.com/office/drawing/2014/main" id="{343641F8-0DE8-C549-9383-C3562A376C43}"/>
              </a:ext>
            </a:extLst>
          </p:cNvPr>
          <p:cNvSpPr txBox="1"/>
          <p:nvPr/>
        </p:nvSpPr>
        <p:spPr>
          <a:xfrm>
            <a:off x="3159740" y="4141146"/>
            <a:ext cx="13333318" cy="3549690"/>
          </a:xfrm>
          <a:prstGeom prst="rect">
            <a:avLst/>
          </a:prstGeom>
        </p:spPr>
        <p:txBody>
          <a:bodyPr wrap="square" lIns="0" tIns="0" rIns="0" bIns="0" rtlCol="0" anchor="t">
            <a:spAutoFit/>
          </a:bodyPr>
          <a:lstStyle/>
          <a:p>
            <a:pPr marL="1003300" lvl="1" indent="-571500">
              <a:lnSpc>
                <a:spcPts val="5600"/>
              </a:lnSpc>
              <a:buFont typeface="Arial" panose="020B0604020202020204" pitchFamily="34" charset="0"/>
              <a:buChar char="•"/>
            </a:pPr>
            <a:r>
              <a:rPr lang="sv-SE" sz="4000" dirty="0">
                <a:solidFill>
                  <a:srgbClr val="FFFFFF"/>
                </a:solidFill>
                <a:latin typeface="Kiro"/>
              </a:rPr>
              <a:t>Mer om ventilationssystem och hur de fungerar.</a:t>
            </a:r>
          </a:p>
          <a:p>
            <a:pPr marL="1003300" lvl="1" indent="-571500">
              <a:lnSpc>
                <a:spcPts val="5600"/>
              </a:lnSpc>
              <a:buFont typeface="Arial" panose="020B0604020202020204" pitchFamily="34" charset="0"/>
              <a:buChar char="•"/>
            </a:pPr>
            <a:r>
              <a:rPr lang="sv-SE" sz="4000" dirty="0">
                <a:solidFill>
                  <a:srgbClr val="FFFFFF"/>
                </a:solidFill>
                <a:latin typeface="Kiro"/>
              </a:rPr>
              <a:t>Vi kommer att testa att montera en fläkt och prata lite om luftströmmar.  </a:t>
            </a:r>
          </a:p>
          <a:p>
            <a:pPr marL="1003300" lvl="1" indent="-571500">
              <a:lnSpc>
                <a:spcPts val="5600"/>
              </a:lnSpc>
              <a:buFont typeface="Arial" panose="020B0604020202020204" pitchFamily="34" charset="0"/>
              <a:buChar char="•"/>
            </a:pPr>
            <a:r>
              <a:rPr lang="sv-SE" sz="4000" dirty="0">
                <a:solidFill>
                  <a:srgbClr val="FFFFFF"/>
                </a:solidFill>
                <a:latin typeface="Kiro"/>
              </a:rPr>
              <a:t>Vi kommer också att prata lite om hur bra ventilation är bra för klimatet. </a:t>
            </a:r>
          </a:p>
        </p:txBody>
      </p:sp>
    </p:spTree>
    <p:extLst>
      <p:ext uri="{BB962C8B-B14F-4D97-AF65-F5344CB8AC3E}">
        <p14:creationId xmlns:p14="http://schemas.microsoft.com/office/powerpoint/2010/main" val="1292237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pic>
        <p:nvPicPr>
          <p:cNvPr id="5" name="Bildobjekt 4" descr="En bild som visar text&#10;&#10;Automatiskt genererad beskrivning">
            <a:extLst>
              <a:ext uri="{FF2B5EF4-FFF2-40B4-BE49-F238E27FC236}">
                <a16:creationId xmlns:a16="http://schemas.microsoft.com/office/drawing/2014/main" id="{65AA2165-BEFD-FAD3-18A9-21AC5790D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558" y="800100"/>
            <a:ext cx="14490484" cy="6663507"/>
          </a:xfrm>
          <a:prstGeom prst="rect">
            <a:avLst/>
          </a:prstGeom>
        </p:spPr>
      </p:pic>
      <p:pic>
        <p:nvPicPr>
          <p:cNvPr id="9" name="Bildobjekt 8">
            <a:hlinkClick r:id="rId3"/>
            <a:extLst>
              <a:ext uri="{FF2B5EF4-FFF2-40B4-BE49-F238E27FC236}">
                <a16:creationId xmlns:a16="http://schemas.microsoft.com/office/drawing/2014/main" id="{BBAC61FF-0A91-2968-7EF4-9E680C9BF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100" y="7845700"/>
            <a:ext cx="1371600" cy="1371600"/>
          </a:xfrm>
          <a:prstGeom prst="rect">
            <a:avLst/>
          </a:prstGeom>
        </p:spPr>
      </p:pic>
      <p:sp>
        <p:nvSpPr>
          <p:cNvPr id="10" name="textruta 9">
            <a:extLst>
              <a:ext uri="{FF2B5EF4-FFF2-40B4-BE49-F238E27FC236}">
                <a16:creationId xmlns:a16="http://schemas.microsoft.com/office/drawing/2014/main" id="{5A25289C-0CEF-2C0A-8C30-EE71C3BC81D7}"/>
              </a:ext>
            </a:extLst>
          </p:cNvPr>
          <p:cNvSpPr txBox="1"/>
          <p:nvPr/>
        </p:nvSpPr>
        <p:spPr>
          <a:xfrm>
            <a:off x="2373086" y="7896135"/>
            <a:ext cx="65532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7200" b="0" i="0" u="none" strike="noStrike" kern="1200" cap="none" spc="0" normalizeH="0" baseline="0" noProof="0" dirty="0">
                <a:ln>
                  <a:noFill/>
                </a:ln>
                <a:solidFill>
                  <a:prstClr val="white"/>
                </a:solidFill>
                <a:effectLst/>
                <a:uLnTx/>
                <a:uFillTx/>
                <a:latin typeface="Kiro" panose="020B06060202030B0204" pitchFamily="34" charset="77"/>
                <a:ea typeface="+mn-ea"/>
                <a:cs typeface="+mn-cs"/>
                <a:hlinkClick r:id="rId3">
                  <a:extLst>
                    <a:ext uri="{A12FA001-AC4F-418D-AE19-62706E023703}">
                      <ahyp:hlinkClr xmlns:ahyp="http://schemas.microsoft.com/office/drawing/2018/hyperlinkcolor" val="tx"/>
                    </a:ext>
                  </a:extLst>
                </a:hlinkClick>
              </a:rPr>
              <a:t>@</a:t>
            </a:r>
            <a:r>
              <a:rPr kumimoji="0" lang="sv-SE" sz="7200" b="0" i="0" u="none" strike="noStrike" kern="1200" cap="none" spc="0" normalizeH="0" baseline="0" noProof="0" dirty="0" err="1">
                <a:ln>
                  <a:noFill/>
                </a:ln>
                <a:solidFill>
                  <a:prstClr val="white"/>
                </a:solidFill>
                <a:effectLst/>
                <a:uLnTx/>
                <a:uFillTx/>
                <a:latin typeface="Kiro" panose="020B06060202030B0204" pitchFamily="34" charset="77"/>
                <a:ea typeface="+mn-ea"/>
                <a:cs typeface="+mn-cs"/>
                <a:hlinkClick r:id="rId3">
                  <a:extLst>
                    <a:ext uri="{A12FA001-AC4F-418D-AE19-62706E023703}">
                      <ahyp:hlinkClr xmlns:ahyp="http://schemas.microsoft.com/office/drawing/2018/hyperlinkcolor" val="tx"/>
                    </a:ext>
                  </a:extLst>
                </a:hlinkClick>
              </a:rPr>
              <a:t>bliventmontor</a:t>
            </a:r>
            <a:endParaRPr kumimoji="0" lang="sv-SE" sz="7200" b="0" i="0" u="none" strike="noStrike" kern="1200" cap="none" spc="0" normalizeH="0" baseline="0" noProof="0" dirty="0">
              <a:ln>
                <a:noFill/>
              </a:ln>
              <a:solidFill>
                <a:prstClr val="white"/>
              </a:solidFill>
              <a:effectLst/>
              <a:uLnTx/>
              <a:uFillTx/>
              <a:latin typeface="Kiro" panose="020B06060202030B0204" pitchFamily="34" charset="77"/>
              <a:ea typeface="+mn-ea"/>
              <a:cs typeface="+mn-cs"/>
            </a:endParaRPr>
          </a:p>
        </p:txBody>
      </p:sp>
      <p:pic>
        <p:nvPicPr>
          <p:cNvPr id="12" name="Bildobjekt 11" descr="En bild som visar text&#10;&#10;Automatiskt genererad beskrivning">
            <a:hlinkClick r:id="rId5"/>
            <a:extLst>
              <a:ext uri="{FF2B5EF4-FFF2-40B4-BE49-F238E27FC236}">
                <a16:creationId xmlns:a16="http://schemas.microsoft.com/office/drawing/2014/main" id="{B2A202AA-D16A-F35F-08D6-C1552F7E91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5400" y="8115299"/>
            <a:ext cx="2503714" cy="2503714"/>
          </a:xfrm>
          <a:prstGeom prst="rect">
            <a:avLst/>
          </a:prstGeom>
        </p:spPr>
      </p:pic>
      <p:sp>
        <p:nvSpPr>
          <p:cNvPr id="13" name="textruta 12">
            <a:extLst>
              <a:ext uri="{FF2B5EF4-FFF2-40B4-BE49-F238E27FC236}">
                <a16:creationId xmlns:a16="http://schemas.microsoft.com/office/drawing/2014/main" id="{B77D22E0-C1BB-A84E-E491-632F224BC7AB}"/>
              </a:ext>
            </a:extLst>
          </p:cNvPr>
          <p:cNvSpPr txBox="1"/>
          <p:nvPr/>
        </p:nvSpPr>
        <p:spPr>
          <a:xfrm>
            <a:off x="11533415" y="8496300"/>
            <a:ext cx="650602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7200" b="0" i="0" u="none" strike="noStrike" kern="1200" cap="none" spc="0" normalizeH="0" baseline="0" noProof="0" dirty="0" err="1">
                <a:ln>
                  <a:noFill/>
                </a:ln>
                <a:solidFill>
                  <a:prstClr val="white"/>
                </a:solidFill>
                <a:effectLst/>
                <a:uLnTx/>
                <a:uFillTx/>
                <a:latin typeface="Kiro" panose="020B06060202030B0204" pitchFamily="34" charset="77"/>
                <a:ea typeface="+mn-ea"/>
                <a:cs typeface="+mn-cs"/>
                <a:hlinkClick r:id="rId5">
                  <a:extLst>
                    <a:ext uri="{A12FA001-AC4F-418D-AE19-62706E023703}">
                      <ahyp:hlinkClr xmlns:ahyp="http://schemas.microsoft.com/office/drawing/2018/hyperlinkcolor" val="tx"/>
                    </a:ext>
                  </a:extLst>
                </a:hlinkClick>
              </a:rPr>
              <a:t>vent-montor.nu</a:t>
            </a:r>
            <a:r>
              <a:rPr kumimoji="0" lang="sv-SE" sz="7200" b="0" i="0" u="none" strike="noStrike" kern="1200" cap="none" spc="0" normalizeH="0" baseline="0" noProof="0" dirty="0">
                <a:ln>
                  <a:noFill/>
                </a:ln>
                <a:solidFill>
                  <a:prstClr val="white"/>
                </a:solidFill>
                <a:effectLst/>
                <a:uLnTx/>
                <a:uFillTx/>
                <a:latin typeface="Kiro" panose="020B06060202030B0204" pitchFamily="34" charset="77"/>
                <a:ea typeface="+mn-ea"/>
                <a:cs typeface="+mn-cs"/>
                <a:hlinkClick r:id="rId5">
                  <a:extLst>
                    <a:ext uri="{A12FA001-AC4F-418D-AE19-62706E023703}">
                      <ahyp:hlinkClr xmlns:ahyp="http://schemas.microsoft.com/office/drawing/2018/hyperlinkcolor" val="tx"/>
                    </a:ext>
                  </a:extLst>
                </a:hlinkClick>
              </a:rPr>
              <a:t>/</a:t>
            </a:r>
            <a:endParaRPr kumimoji="0" lang="sv-SE" sz="7200" b="0" i="0" u="none" strike="noStrike" kern="1200" cap="none" spc="0" normalizeH="0" baseline="0" noProof="0" dirty="0">
              <a:ln>
                <a:noFill/>
              </a:ln>
              <a:solidFill>
                <a:prstClr val="white"/>
              </a:solidFill>
              <a:effectLst/>
              <a:uLnTx/>
              <a:uFillTx/>
              <a:latin typeface="Kiro" panose="020B06060202030B0204" pitchFamily="34" charset="77"/>
              <a:ea typeface="+mn-ea"/>
              <a:cs typeface="+mn-cs"/>
            </a:endParaRPr>
          </a:p>
        </p:txBody>
      </p:sp>
    </p:spTree>
    <p:extLst>
      <p:ext uri="{BB962C8B-B14F-4D97-AF65-F5344CB8AC3E}">
        <p14:creationId xmlns:p14="http://schemas.microsoft.com/office/powerpoint/2010/main" val="4210086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1819</TotalTime>
  <Words>1230</Words>
  <Application>Microsoft Macintosh PowerPoint</Application>
  <PresentationFormat>Anpassad</PresentationFormat>
  <Paragraphs>93</Paragraphs>
  <Slides>12</Slides>
  <Notes>10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Calibri</vt:lpstr>
      <vt:lpstr>Arial</vt:lpstr>
      <vt:lpstr>Kiro</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Hur ofta tänker du på ventilationen -2</dc:title>
  <cp:lastModifiedBy>Helena Berglund</cp:lastModifiedBy>
  <cp:revision>41</cp:revision>
  <dcterms:created xsi:type="dcterms:W3CDTF">2006-08-16T00:00:00Z</dcterms:created>
  <dcterms:modified xsi:type="dcterms:W3CDTF">2022-05-23T13:07:24Z</dcterms:modified>
  <dc:identifier>DAEZlNqJqAE</dc:identifier>
</cp:coreProperties>
</file>