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87" r:id="rId2"/>
    <p:sldId id="273" r:id="rId3"/>
    <p:sldId id="266" r:id="rId4"/>
    <p:sldId id="258" r:id="rId5"/>
    <p:sldId id="260" r:id="rId6"/>
    <p:sldId id="267" r:id="rId7"/>
    <p:sldId id="268" r:id="rId8"/>
    <p:sldId id="279" r:id="rId9"/>
    <p:sldId id="285" r:id="rId10"/>
    <p:sldId id="286" r:id="rId11"/>
    <p:sldId id="288" r:id="rId12"/>
  </p:sldIdLst>
  <p:sldSz cx="18288000" cy="10287000"/>
  <p:notesSz cx="6858000" cy="9144000"/>
  <p:embeddedFontLst>
    <p:embeddedFont>
      <p:font typeface="Arimo" panose="020B0604020202020204" pitchFamily="34" charset="0"/>
      <p:regular r:id="rId14"/>
    </p:embeddedFont>
    <p:embeddedFont>
      <p:font typeface="Calibri" panose="020F0502020204030204" pitchFamily="34" charset="0"/>
      <p:regular r:id="rId15"/>
      <p:bold r:id="rId16"/>
      <p:italic r:id="rId17"/>
      <p:boldItalic r:id="rId18"/>
    </p:embeddedFont>
    <p:embeddedFont>
      <p:font typeface="Chewy" panose="02000000000000000000" pitchFamily="2" charset="0"/>
      <p:regular r:id="rId19"/>
    </p:embeddedFont>
    <p:embeddedFont>
      <p:font typeface="Kiro" panose="020B06060202030B0204" pitchFamily="34" charset="77"/>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BBD3"/>
    <a:srgbClr val="A3B7CB"/>
    <a:srgbClr val="4B7185"/>
    <a:srgbClr val="6E9A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48" autoAdjust="0"/>
    <p:restoredTop sz="86356" autoAdjust="0"/>
  </p:normalViewPr>
  <p:slideViewPr>
    <p:cSldViewPr>
      <p:cViewPr varScale="1">
        <p:scale>
          <a:sx n="49" d="100"/>
          <a:sy n="49" d="100"/>
        </p:scale>
        <p:origin x="192" y="6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336EE-BD4F-4B44-AC7E-AE0D3956965F}" type="datetimeFigureOut">
              <a:rPr lang="sv-SE" smtClean="0"/>
              <a:t>2022-05-23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CDDE7-889E-FC40-97A0-B16CA7B8BD45}" type="slidenum">
              <a:rPr lang="sv-SE" smtClean="0"/>
              <a:t>‹#›</a:t>
            </a:fld>
            <a:endParaRPr lang="sv-SE"/>
          </a:p>
        </p:txBody>
      </p:sp>
    </p:spTree>
    <p:extLst>
      <p:ext uri="{BB962C8B-B14F-4D97-AF65-F5344CB8AC3E}">
        <p14:creationId xmlns:p14="http://schemas.microsoft.com/office/powerpoint/2010/main" val="2350983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1</a:t>
            </a:fld>
            <a:endParaRPr lang="sv-SE"/>
          </a:p>
        </p:txBody>
      </p:sp>
    </p:spTree>
    <p:extLst>
      <p:ext uri="{BB962C8B-B14F-4D97-AF65-F5344CB8AC3E}">
        <p14:creationId xmlns:p14="http://schemas.microsoft.com/office/powerpoint/2010/main" val="50777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err="1">
                <a:solidFill>
                  <a:schemeClr val="tx1"/>
                </a:solidFill>
                <a:effectLst/>
                <a:latin typeface="+mn-lt"/>
                <a:ea typeface="+mn-ea"/>
                <a:cs typeface="+mn-cs"/>
              </a:rPr>
              <a:t>Fröslag</a:t>
            </a:r>
            <a:r>
              <a:rPr lang="sv-SE" sz="1200" b="1" kern="1200" dirty="0">
                <a:solidFill>
                  <a:schemeClr val="tx1"/>
                </a:solidFill>
                <a:effectLst/>
                <a:latin typeface="+mn-lt"/>
                <a:ea typeface="+mn-ea"/>
                <a:cs typeface="+mn-cs"/>
              </a:rPr>
              <a:t> på manus:</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Idag ska vi börja den här lektionen med ett experiment. Vi kallar experimentet ”Pingisbollen” för övningen går ut på att få pingisbollen att sväva i det här röret.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Varför börjar vi med det här experimentet? Jo, därför att det som kommer att få pingisbollen att sväva är luft, men en pingisboll svävar ju inte av sig själv.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Varför kommer den då att sväva när vi gör experimentet?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 är för att vi, till vår hjälp, har en fläkt som i detta fall drivs av el. Det är genom fläkten som vi kan kontrollera och reglera luftflöden. </a:t>
            </a:r>
          </a:p>
          <a:p>
            <a:pPr marL="171450" indent="-171450">
              <a:buFont typeface="Arial" panose="020B0604020202020204" pitchFamily="34" charset="0"/>
              <a:buChar char="•"/>
            </a:pPr>
            <a:endParaRPr lang="sv-SE" sz="1200" i="1" kern="1200" dirty="0">
              <a:solidFill>
                <a:schemeClr val="tx1"/>
              </a:solidFill>
              <a:effectLst/>
              <a:latin typeface="+mn-lt"/>
              <a:ea typeface="+mn-ea"/>
              <a:cs typeface="+mn-cs"/>
            </a:endParaRPr>
          </a:p>
          <a:p>
            <a:pPr marL="0" indent="0">
              <a:buFont typeface="Arial" panose="020B0604020202020204" pitchFamily="34" charset="0"/>
              <a:buNone/>
            </a:pPr>
            <a:r>
              <a:rPr lang="sv-SE" sz="1200" i="1" kern="1200" dirty="0">
                <a:solidFill>
                  <a:schemeClr val="tx1"/>
                </a:solidFill>
                <a:effectLst/>
                <a:latin typeface="+mn-lt"/>
                <a:ea typeface="+mn-ea"/>
                <a:cs typeface="+mn-cs"/>
              </a:rPr>
              <a:t>[Dra i gång fläkten och samla klassen så att alla kan se vad som händer, ev. utse en elev som kan släppa pingisbollen ner i röret.]</a:t>
            </a:r>
            <a:r>
              <a:rPr lang="sv-SE" dirty="0">
                <a:effectLst/>
              </a:rPr>
              <a:t> </a:t>
            </a:r>
            <a:br>
              <a:rPr lang="sv-SE" dirty="0">
                <a:effectLst/>
              </a:rPr>
            </a:br>
            <a:endParaRPr lang="sv-SE" dirty="0">
              <a:effectLst/>
            </a:endParaRPr>
          </a:p>
          <a:p>
            <a:pPr marL="171450" indent="-171450">
              <a:buFont typeface="Arial" panose="020B0604020202020204" pitchFamily="34" charset="0"/>
              <a:buChar char="•"/>
            </a:pPr>
            <a:r>
              <a:rPr lang="sv-SE" sz="1200" kern="1200" dirty="0">
                <a:solidFill>
                  <a:schemeClr val="tx1"/>
                </a:solidFill>
                <a:effectLst/>
                <a:latin typeface="+mn-lt"/>
                <a:ea typeface="+mn-ea"/>
                <a:cs typeface="+mn-cs"/>
              </a:rPr>
              <a:t>Nu ser ni hur pingisbollen svävar [testa att vrida på reglagen] och vad som händer när jag använder reglaget för att styra luftflödet.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Drar jag på mer fläkt kommer pingisbollen att sväva högre för att vi, genom plexiglasröret, kan kontrollera luften och drar jag av reglaget kommer luften att bli mer stillastående, vilket kommer göra att pingisbollen inte svävar lika högt.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Att kunna reglera luftflöde på det här sättet är precis det som sker när vi använder ventilation inomhus.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Ventilationssystem reglerar luftflödet och ser till att det hålls precis på den nivå som behövs för att luftkvaliteten ska vara bra och att det inte ska vara för varmt eller för kallt.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[Avslutande ord] Nu ska vi gå över till att prata lite mer teoretiskt om vad ventilation innebär. </a:t>
            </a:r>
          </a:p>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2</a:t>
            </a:fld>
            <a:endParaRPr lang="sv-SE"/>
          </a:p>
        </p:txBody>
      </p:sp>
    </p:spTree>
    <p:extLst>
      <p:ext uri="{BB962C8B-B14F-4D97-AF65-F5344CB8AC3E}">
        <p14:creationId xmlns:p14="http://schemas.microsoft.com/office/powerpoint/2010/main" val="454842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w-KE" noProof="0" dirty="0" err="1"/>
              <a:t>Nu</a:t>
            </a:r>
            <a:r>
              <a:rPr lang="sw-KE" noProof="0" dirty="0"/>
              <a:t> </a:t>
            </a:r>
            <a:r>
              <a:rPr lang="sw-KE" noProof="0" dirty="0" err="1"/>
              <a:t>ska</a:t>
            </a:r>
            <a:r>
              <a:rPr lang="sw-KE" noProof="0" dirty="0"/>
              <a:t> vi </a:t>
            </a:r>
            <a:r>
              <a:rPr lang="sw-KE" noProof="0" dirty="0" err="1"/>
              <a:t>prata</a:t>
            </a:r>
            <a:r>
              <a:rPr lang="sw-KE" noProof="0" dirty="0"/>
              <a:t> </a:t>
            </a:r>
            <a:r>
              <a:rPr lang="sw-KE" noProof="0" dirty="0" err="1"/>
              <a:t>lite</a:t>
            </a:r>
            <a:r>
              <a:rPr lang="sw-KE" noProof="0" dirty="0"/>
              <a:t> </a:t>
            </a:r>
            <a:r>
              <a:rPr lang="sw-KE" noProof="0" dirty="0" err="1"/>
              <a:t>om</a:t>
            </a:r>
            <a:r>
              <a:rPr lang="sw-KE" noProof="0" dirty="0"/>
              <a:t> </a:t>
            </a:r>
            <a:r>
              <a:rPr lang="sw-KE" noProof="0" dirty="0" err="1"/>
              <a:t>hur</a:t>
            </a:r>
            <a:r>
              <a:rPr lang="sw-KE" noProof="0" dirty="0"/>
              <a:t> </a:t>
            </a:r>
            <a:r>
              <a:rPr lang="sw-KE" noProof="0" dirty="0" err="1"/>
              <a:t>ventilation</a:t>
            </a:r>
            <a:r>
              <a:rPr lang="sw-KE" noProof="0" dirty="0"/>
              <a:t> </a:t>
            </a:r>
            <a:r>
              <a:rPr lang="sw-KE" noProof="0" dirty="0" err="1"/>
              <a:t>av</a:t>
            </a:r>
            <a:r>
              <a:rPr lang="sw-KE" noProof="0" dirty="0"/>
              <a:t> </a:t>
            </a:r>
            <a:r>
              <a:rPr lang="sw-KE" noProof="0" dirty="0" err="1"/>
              <a:t>hus</a:t>
            </a:r>
            <a:r>
              <a:rPr lang="sw-KE" noProof="0" dirty="0"/>
              <a:t> </a:t>
            </a:r>
            <a:r>
              <a:rPr lang="sw-KE" noProof="0" dirty="0" err="1"/>
              <a:t>och</a:t>
            </a:r>
            <a:r>
              <a:rPr lang="sw-KE" noProof="0" dirty="0"/>
              <a:t> </a:t>
            </a:r>
            <a:r>
              <a:rPr lang="sw-KE" noProof="0" dirty="0" err="1"/>
              <a:t>andra</a:t>
            </a:r>
            <a:r>
              <a:rPr lang="sw-KE" noProof="0" dirty="0"/>
              <a:t> </a:t>
            </a:r>
            <a:r>
              <a:rPr lang="sw-KE" noProof="0" dirty="0" err="1"/>
              <a:t>byggnader</a:t>
            </a:r>
            <a:r>
              <a:rPr lang="sw-KE" noProof="0" dirty="0"/>
              <a:t> </a:t>
            </a:r>
            <a:r>
              <a:rPr lang="sw-KE" noProof="0" dirty="0" err="1"/>
              <a:t>går</a:t>
            </a:r>
            <a:r>
              <a:rPr lang="sw-KE" noProof="0" dirty="0"/>
              <a:t> </a:t>
            </a:r>
            <a:r>
              <a:rPr lang="sw-KE" noProof="0" dirty="0" err="1"/>
              <a:t>till</a:t>
            </a:r>
            <a:r>
              <a:rPr lang="sw-KE" noProof="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Ventilationssystem finns i alla moderna hus.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Enkelt beskrivet så ska ventilationssystemen säkerställa att frisk luft tillförs i en byggnad och dålig luft ventileras 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Detta gör vi får att vi ska må bra av att vistas i luften som vi har inomhus och är viktigt för vår hälsa.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Ett ventilationssystem kan man säga är som en byggnads lungor.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Har någon elev ett ventilationssystem hemma som hen känner till?</a:t>
            </a:r>
          </a:p>
          <a:p>
            <a:pPr marL="171450" indent="-171450">
              <a:buFont typeface="Arial" panose="020B0604020202020204" pitchFamily="34" charset="0"/>
              <a:buChar char="•"/>
            </a:pPr>
            <a:endParaRPr lang="sw-KE" noProof="0"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3</a:t>
            </a:fld>
            <a:endParaRPr lang="sv-SE"/>
          </a:p>
        </p:txBody>
      </p:sp>
    </p:spTree>
    <p:extLst>
      <p:ext uri="{BB962C8B-B14F-4D97-AF65-F5344CB8AC3E}">
        <p14:creationId xmlns:p14="http://schemas.microsoft.com/office/powerpoint/2010/main" val="1903408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Även äldre hus har ventilation, men då fungerade det på ett litet annorlunda sätt än genom mekaniska ventilationssystem.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I äldre hus och byggnader fungerade ventilationen genom att nyttja luftens egenskaper.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Därför har ventilation och uppvärmning av hus oftast har hängt ihop genom historien.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Detta har att göra med att luft som värms upp stiger uppåt, vilket vi pratade om under den första lektionen.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Förr i tiden skedde ventilationen genom det undertryck som uppstod när man eldade i kakelugnar för att värma upp hus. Detta kallas för självdragsprincipen.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Är det kanske någon elev som försökt göra korsdrag under varma sommardagar? Det är också ett sätt att ventilera ut luften.</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4</a:t>
            </a:fld>
            <a:endParaRPr lang="sv-SE"/>
          </a:p>
        </p:txBody>
      </p:sp>
    </p:spTree>
    <p:extLst>
      <p:ext uri="{BB962C8B-B14F-4D97-AF65-F5344CB8AC3E}">
        <p14:creationId xmlns:p14="http://schemas.microsoft.com/office/powerpoint/2010/main" val="160534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När den varma luften stiger uppåt i huset skapas ett undertryck.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Det vill säga att lufttrycket i huset är lägre än utanför huset, vilket gör att frisk luft utifrån strömmas 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Detta undertryck skapades eftersom husen förr i tiden inte var helt täta och luft utifrån kunde komma in genom springor vid till exempel fönster. </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5</a:t>
            </a:fld>
            <a:endParaRPr lang="sv-SE"/>
          </a:p>
        </p:txBody>
      </p:sp>
    </p:spTree>
    <p:extLst>
      <p:ext uri="{BB962C8B-B14F-4D97-AF65-F5344CB8AC3E}">
        <p14:creationId xmlns:p14="http://schemas.microsoft.com/office/powerpoint/2010/main" val="1257055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kern="1200" dirty="0">
                <a:solidFill>
                  <a:schemeClr val="tx1"/>
                </a:solidFill>
                <a:effectLst/>
                <a:latin typeface="+mn-lt"/>
                <a:ea typeface="+mn-ea"/>
                <a:cs typeface="+mn-cs"/>
              </a:rPr>
              <a:t>Idag, när man bygger nya hus, installerar man ventilationssystem som man oftast ser i form av ventilationskanaler.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 är genom dessa system som dålig luft förs in och ren luft tillförs.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Principen är densamma som förr i tiden, men tekniken är annorlunda.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Ventilationskanalerna avslutas med ventiler som kallas till- eller frånluftsdon.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 är genom dessa ventiler som luft tillförs, eller åker ut. </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6</a:t>
            </a:fld>
            <a:endParaRPr lang="sv-SE"/>
          </a:p>
        </p:txBody>
      </p:sp>
    </p:spTree>
    <p:extLst>
      <p:ext uri="{BB962C8B-B14F-4D97-AF65-F5344CB8AC3E}">
        <p14:creationId xmlns:p14="http://schemas.microsoft.com/office/powerpoint/2010/main" val="1652861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b="0" kern="1200" dirty="0">
                <a:solidFill>
                  <a:schemeClr val="tx1"/>
                </a:solidFill>
                <a:effectLst/>
                <a:latin typeface="+mn-lt"/>
                <a:ea typeface="+mn-ea"/>
                <a:cs typeface="+mn-cs"/>
              </a:rPr>
              <a:t>Vilka är det då som arbetar med att installera och göra underhåll ventilation och ventilationssystem? Jo, ventilationsmontörer.</a:t>
            </a:r>
          </a:p>
          <a:p>
            <a:pPr marL="171450" indent="-171450">
              <a:buFont typeface="Arial" panose="020B0604020202020204" pitchFamily="34" charset="0"/>
              <a:buChar char="•"/>
            </a:pPr>
            <a:r>
              <a:rPr lang="sv-SE" sz="1200" b="0" kern="1200" dirty="0">
                <a:solidFill>
                  <a:schemeClr val="tx1"/>
                </a:solidFill>
                <a:effectLst/>
                <a:latin typeface="+mn-lt"/>
                <a:ea typeface="+mn-ea"/>
                <a:cs typeface="+mn-cs"/>
              </a:rPr>
              <a:t>Är det någon i klassen som hört talas om, eller känner, någon ventilationsmontör?</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 är ett yrke som få känner till, men som har en egen inriktning på gymnasiet som en del av VVS- och fastighetsprogrammet för den som är intresserad.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Som ventilationsmontör monterar man kanaler, fläktar och aggregat.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Kanalerna kan både vara tillverkade i fabrik eller egentillverkade i en verkstad.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Injusteringar, underhåll och kontroller av ventilationssystem kan också vara en del av jobbet för en ventilationsmontör.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Till skillnad från många andra yrken i byggbranschen sker det mesta av jobbet inomhus. </a:t>
            </a:r>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7</a:t>
            </a:fld>
            <a:endParaRPr lang="sv-SE"/>
          </a:p>
        </p:txBody>
      </p:sp>
    </p:spTree>
    <p:extLst>
      <p:ext uri="{BB962C8B-B14F-4D97-AF65-F5344CB8AC3E}">
        <p14:creationId xmlns:p14="http://schemas.microsoft.com/office/powerpoint/2010/main" val="3653553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Bra ventilationssystem är bra för klimatet. Kan dina elever gissa varför?</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Svar: att ventilation är bra för klimatet handlar framförallt om energieffektivisering i byggnader.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Ett bra ventilationssystem minskar mängden energi som går åt för att värma upp eller kyla ner en byggnad.</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Detta har att göra med de tekniska framsteg som gjorts inom ventilation som gör att man bättre kan återanvända den energi som uppstår genom till exempel varmluft som ventileras ut ur en byggnad. </a:t>
            </a:r>
          </a:p>
          <a:p>
            <a:pPr marL="171450" indent="-171450">
              <a:buFont typeface="Arial" panose="020B0604020202020204" pitchFamily="34" charset="0"/>
              <a:buChar char="•"/>
            </a:pPr>
            <a:r>
              <a:rPr lang="sv-SE" sz="1200" kern="1200" dirty="0">
                <a:solidFill>
                  <a:schemeClr val="tx1"/>
                </a:solidFill>
                <a:effectLst/>
                <a:latin typeface="+mn-lt"/>
                <a:ea typeface="+mn-ea"/>
                <a:cs typeface="+mn-cs"/>
              </a:rPr>
              <a:t>[Precis så som vi visade på bild nummer 5 i denna presentation]</a:t>
            </a:r>
          </a:p>
          <a:p>
            <a:endParaRPr lang="sv-SE" dirty="0"/>
          </a:p>
        </p:txBody>
      </p:sp>
      <p:sp>
        <p:nvSpPr>
          <p:cNvPr id="4" name="Platshållare för bildnummer 3"/>
          <p:cNvSpPr>
            <a:spLocks noGrp="1"/>
          </p:cNvSpPr>
          <p:nvPr>
            <p:ph type="sldNum" sz="quarter" idx="5"/>
          </p:nvPr>
        </p:nvSpPr>
        <p:spPr/>
        <p:txBody>
          <a:bodyPr/>
          <a:lstStyle/>
          <a:p>
            <a:fld id="{108CDDE7-889E-FC40-97A0-B16CA7B8BD45}" type="slidenum">
              <a:rPr lang="sv-SE" smtClean="0"/>
              <a:t>8</a:t>
            </a:fld>
            <a:endParaRPr lang="sv-SE"/>
          </a:p>
        </p:txBody>
      </p:sp>
    </p:spTree>
    <p:extLst>
      <p:ext uri="{BB962C8B-B14F-4D97-AF65-F5344CB8AC3E}">
        <p14:creationId xmlns:p14="http://schemas.microsoft.com/office/powerpoint/2010/main" val="3074633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Energieffektivisering i byggnader är ett stort fokusområde för att göra hus, skolor, affären, kontor och andra lokaler mer klimatsmarta.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Här i Sverige är till exempel ett av våra klimatmål att minska energiförbrukningen i byggnader med 50 procent till år 2050, i jämförelse med den energiförbrukning vi hade 1995.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Bra och energieffektiva ventilationssystem har en mycket viktig roll att spela för att uppnå detta mål.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När man bygger nya byggnader och hus är energieffektivisering ett viktigt område att tänka på.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Har dina elever hört talas om energieffektivisering och vad tänker de på när de hör det?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dirty="0">
              <a:ln>
                <a:noFill/>
              </a:ln>
              <a:solidFill>
                <a:srgbClr val="FFFFFF"/>
              </a:solidFill>
              <a:effectLst/>
              <a:uLnTx/>
              <a:uFillTx/>
              <a:latin typeface="Ki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bg1"/>
              </a:solidFill>
              <a:latin typeface="Kiro" panose="020B06060202030B0204" pitchFamily="34" charset="77"/>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8CDDE7-889E-FC40-97A0-B16CA7B8BD4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9009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kern="1200" dirty="0">
                <a:solidFill>
                  <a:schemeClr val="tx1"/>
                </a:solidFill>
                <a:effectLst/>
                <a:latin typeface="+mn-lt"/>
                <a:ea typeface="+mn-ea"/>
                <a:cs typeface="+mn-cs"/>
              </a:rPr>
              <a:t>Vi avslutar den här lektionen med ett kort </a:t>
            </a:r>
            <a:r>
              <a:rPr lang="sv-SE" sz="1200" kern="1200" dirty="0" err="1">
                <a:solidFill>
                  <a:schemeClr val="tx1"/>
                </a:solidFill>
                <a:effectLst/>
                <a:latin typeface="+mn-lt"/>
                <a:ea typeface="+mn-ea"/>
                <a:cs typeface="+mn-cs"/>
              </a:rPr>
              <a:t>quiz</a:t>
            </a:r>
            <a:r>
              <a:rPr lang="sv-SE" sz="1200" kern="1200" dirty="0">
                <a:solidFill>
                  <a:schemeClr val="tx1"/>
                </a:solidFill>
                <a:effectLst/>
                <a:latin typeface="+mn-lt"/>
                <a:ea typeface="+mn-ea"/>
                <a:cs typeface="+mn-cs"/>
              </a:rPr>
              <a:t> om för att testa vad ni har lärt er om ventilation och luftens egenskaper under de senaste två lektionerna.  </a:t>
            </a:r>
          </a:p>
          <a:p>
            <a:endParaRPr lang="sv-SE" sz="1200" kern="1200" dirty="0">
              <a:solidFill>
                <a:schemeClr val="tx1"/>
              </a:solidFill>
              <a:effectLst/>
              <a:latin typeface="+mn-lt"/>
              <a:ea typeface="+mn-ea"/>
              <a:cs typeface="+mn-cs"/>
            </a:endParaRPr>
          </a:p>
          <a:p>
            <a:r>
              <a:rPr lang="sv-SE" sz="1200" i="1" kern="1200" dirty="0">
                <a:solidFill>
                  <a:schemeClr val="tx1"/>
                </a:solidFill>
                <a:effectLst/>
                <a:latin typeface="+mn-lt"/>
                <a:ea typeface="+mn-ea"/>
                <a:cs typeface="+mn-cs"/>
              </a:rPr>
              <a:t>[Kommentar: Eleverna får göra </a:t>
            </a:r>
            <a:r>
              <a:rPr lang="sv-SE" sz="1200" i="1" kern="1200" dirty="0" err="1">
                <a:solidFill>
                  <a:schemeClr val="tx1"/>
                </a:solidFill>
                <a:effectLst/>
                <a:latin typeface="+mn-lt"/>
                <a:ea typeface="+mn-ea"/>
                <a:cs typeface="+mn-cs"/>
              </a:rPr>
              <a:t>quizet</a:t>
            </a:r>
            <a:r>
              <a:rPr lang="sv-SE" sz="1200" i="1" kern="1200" dirty="0">
                <a:solidFill>
                  <a:schemeClr val="tx1"/>
                </a:solidFill>
                <a:effectLst/>
                <a:latin typeface="+mn-lt"/>
                <a:ea typeface="+mn-ea"/>
                <a:cs typeface="+mn-cs"/>
              </a:rPr>
              <a:t> under 5-10 minuter och sedan kan ni gå igenom svaren tillsammans genom handuppräckning för att prata igenom vad eleverna har lärt sig.]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Svar på </a:t>
            </a:r>
            <a:r>
              <a:rPr lang="sv-SE" sz="1200" kern="1200" dirty="0" err="1">
                <a:solidFill>
                  <a:schemeClr val="tx1"/>
                </a:solidFill>
                <a:effectLst/>
                <a:latin typeface="+mn-lt"/>
                <a:ea typeface="+mn-ea"/>
                <a:cs typeface="+mn-cs"/>
              </a:rPr>
              <a:t>quizfrågorna</a:t>
            </a:r>
            <a:r>
              <a:rPr lang="sv-SE" sz="1200" kern="1200">
                <a:solidFill>
                  <a:schemeClr val="tx1"/>
                </a:solidFill>
                <a:effectLst/>
                <a:latin typeface="+mn-lt"/>
                <a:ea typeface="+mn-ea"/>
                <a:cs typeface="+mn-cs"/>
              </a:rPr>
              <a:t>:</a:t>
            </a:r>
            <a:br>
              <a:rPr lang="sv-SE" sz="1200" kern="120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pPr marL="228600" lvl="0" indent="-228600">
              <a:buFont typeface="+mj-lt"/>
              <a:buAutoNum type="arabicPeriod"/>
            </a:pPr>
            <a:r>
              <a:rPr lang="sv-SE" sz="1200" kern="1200" dirty="0">
                <a:solidFill>
                  <a:schemeClr val="tx1"/>
                </a:solidFill>
                <a:effectLst/>
                <a:latin typeface="+mn-lt"/>
                <a:ea typeface="+mn-ea"/>
                <a:cs typeface="+mn-cs"/>
              </a:rPr>
              <a:t>Antikens Grekland</a:t>
            </a:r>
          </a:p>
          <a:p>
            <a:pPr marL="228600" lvl="0" indent="-228600">
              <a:buFont typeface="+mj-lt"/>
              <a:buAutoNum type="arabicPeriod"/>
            </a:pPr>
            <a:r>
              <a:rPr lang="sv-SE" sz="1200" kern="1200" dirty="0">
                <a:solidFill>
                  <a:schemeClr val="tx1"/>
                </a:solidFill>
                <a:effectLst/>
                <a:latin typeface="+mn-lt"/>
                <a:ea typeface="+mn-ea"/>
                <a:cs typeface="+mn-cs"/>
              </a:rPr>
              <a:t>90 procent</a:t>
            </a:r>
          </a:p>
          <a:p>
            <a:pPr marL="228600" lvl="0" indent="-228600">
              <a:buFont typeface="+mj-lt"/>
              <a:buAutoNum type="arabicPeriod"/>
            </a:pPr>
            <a:r>
              <a:rPr lang="sv-SE" sz="1200" kern="1200" dirty="0">
                <a:solidFill>
                  <a:schemeClr val="tx1"/>
                </a:solidFill>
                <a:effectLst/>
                <a:latin typeface="+mn-lt"/>
                <a:ea typeface="+mn-ea"/>
                <a:cs typeface="+mn-cs"/>
              </a:rPr>
              <a:t>På grund av att vi ändrade lufttrycket i flaskan.</a:t>
            </a:r>
          </a:p>
          <a:p>
            <a:pPr marL="228600" lvl="0" indent="-228600">
              <a:buFont typeface="+mj-lt"/>
              <a:buAutoNum type="arabicPeriod"/>
            </a:pPr>
            <a:r>
              <a:rPr lang="sv-SE" sz="1200" kern="1200" dirty="0">
                <a:solidFill>
                  <a:schemeClr val="tx1"/>
                </a:solidFill>
                <a:effectLst/>
                <a:latin typeface="+mn-lt"/>
                <a:ea typeface="+mn-ea"/>
                <a:cs typeface="+mn-cs"/>
              </a:rPr>
              <a:t>Ventilationsmontör</a:t>
            </a:r>
          </a:p>
          <a:p>
            <a:pPr marL="228600" lvl="0" indent="-228600">
              <a:buFont typeface="+mj-lt"/>
              <a:buAutoNum type="arabicPeriod"/>
            </a:pPr>
            <a:r>
              <a:rPr lang="sv-SE" sz="1200" kern="1200" dirty="0">
                <a:solidFill>
                  <a:schemeClr val="tx1"/>
                </a:solidFill>
                <a:effectLst/>
                <a:latin typeface="+mn-lt"/>
                <a:ea typeface="+mn-ea"/>
                <a:cs typeface="+mn-cs"/>
              </a:rPr>
              <a:t>För att varm luft är lättare än kall luft.</a:t>
            </a:r>
          </a:p>
          <a:p>
            <a:pPr marL="228600" lvl="0" indent="-228600">
              <a:buFont typeface="+mj-lt"/>
              <a:buAutoNum type="arabicPeriod"/>
            </a:pPr>
            <a:r>
              <a:rPr lang="sv-SE" sz="1200" kern="1200" dirty="0">
                <a:solidFill>
                  <a:schemeClr val="tx1"/>
                </a:solidFill>
                <a:effectLst/>
                <a:latin typeface="+mn-lt"/>
                <a:ea typeface="+mn-ea"/>
                <a:cs typeface="+mn-cs"/>
              </a:rPr>
              <a:t>Att tillföra frisk luft inomhus och föra ut dålig luft ut ur en byggnad.</a:t>
            </a:r>
          </a:p>
          <a:p>
            <a:pPr marL="228600" lvl="0" indent="-228600">
              <a:buFont typeface="+mj-lt"/>
              <a:buAutoNum type="arabicPeriod"/>
            </a:pPr>
            <a:r>
              <a:rPr lang="sv-SE" sz="1200" kern="1200" dirty="0">
                <a:solidFill>
                  <a:schemeClr val="tx1"/>
                </a:solidFill>
                <a:effectLst/>
                <a:latin typeface="+mn-lt"/>
                <a:ea typeface="+mn-ea"/>
                <a:cs typeface="+mn-cs"/>
              </a:rPr>
              <a:t>För att bra ventilation minskar energiåtgången för att kyla ner, värma upp och hålla inomhusklimatet bra. Mindre energiåtgång minskar utsläppen från de energikällor som används, vilket är bra för klimatet.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dirty="0">
              <a:ln>
                <a:noFill/>
              </a:ln>
              <a:solidFill>
                <a:srgbClr val="FFFFFF"/>
              </a:solidFill>
              <a:effectLst/>
              <a:uLnTx/>
              <a:uFillTx/>
              <a:latin typeface="Ki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bg1"/>
              </a:solidFill>
              <a:latin typeface="Kiro" panose="020B06060202030B0204" pitchFamily="34" charset="77"/>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8CDDE7-889E-FC40-97A0-B16CA7B8BD4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60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5/23/22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hyperlink" Target="https://www.instagram.com/bliventmontor/?hl=en" TargetMode="External"/><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www.vent-montor.nu/" TargetMode="Externa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8" name="Freeform 9">
            <a:extLst>
              <a:ext uri="{FF2B5EF4-FFF2-40B4-BE49-F238E27FC236}">
                <a16:creationId xmlns:a16="http://schemas.microsoft.com/office/drawing/2014/main" id="{FBEC7626-4C53-F149-99D6-D3C80C6D38BE}"/>
              </a:ext>
            </a:extLst>
          </p:cNvPr>
          <p:cNvSpPr/>
          <p:nvPr/>
        </p:nvSpPr>
        <p:spPr>
          <a:xfrm>
            <a:off x="1905000" y="2705100"/>
            <a:ext cx="7543800" cy="5257800"/>
          </a:xfrm>
          <a:custGeom>
            <a:avLst/>
            <a:gdLst/>
            <a:ahLst/>
            <a:cxnLst/>
            <a:rect l="l" t="t" r="r" b="b"/>
            <a:pathLst>
              <a:path w="4316176" h="1686560">
                <a:moveTo>
                  <a:pt x="4316176" y="1686560"/>
                </a:moveTo>
                <a:lnTo>
                  <a:pt x="0" y="1678940"/>
                </a:lnTo>
                <a:lnTo>
                  <a:pt x="0" y="598170"/>
                </a:lnTo>
                <a:lnTo>
                  <a:pt x="17780" y="19050"/>
                </a:lnTo>
                <a:lnTo>
                  <a:pt x="2150261" y="0"/>
                </a:lnTo>
                <a:lnTo>
                  <a:pt x="4297126" y="5080"/>
                </a:lnTo>
                <a:close/>
              </a:path>
            </a:pathLst>
          </a:custGeom>
          <a:solidFill>
            <a:srgbClr val="6E9A5A"/>
          </a:solidFill>
        </p:spPr>
        <p:txBody>
          <a:bodyPr/>
          <a:lstStyle/>
          <a:p>
            <a:endParaRPr lang="sv-SE" dirty="0"/>
          </a:p>
        </p:txBody>
      </p:sp>
      <p:sp>
        <p:nvSpPr>
          <p:cNvPr id="10" name="Rektangel 9">
            <a:extLst>
              <a:ext uri="{FF2B5EF4-FFF2-40B4-BE49-F238E27FC236}">
                <a16:creationId xmlns:a16="http://schemas.microsoft.com/office/drawing/2014/main" id="{DAB5FF1B-D3B3-2D4D-9D2D-6ED89C047A42}"/>
              </a:ext>
            </a:extLst>
          </p:cNvPr>
          <p:cNvSpPr/>
          <p:nvPr/>
        </p:nvSpPr>
        <p:spPr>
          <a:xfrm>
            <a:off x="2228753" y="3543300"/>
            <a:ext cx="7543800" cy="2554545"/>
          </a:xfrm>
          <a:prstGeom prst="rect">
            <a:avLst/>
          </a:prstGeom>
        </p:spPr>
        <p:txBody>
          <a:bodyPr wrap="square">
            <a:spAutoFit/>
          </a:bodyPr>
          <a:lstStyle/>
          <a:p>
            <a:r>
              <a:rPr lang="sv-SE" sz="4000" dirty="0">
                <a:solidFill>
                  <a:schemeClr val="bg1"/>
                </a:solidFill>
                <a:latin typeface="Kiro" panose="020B06060202030B0204" pitchFamily="34" charset="77"/>
              </a:rPr>
              <a:t>På förra lektionen pratade vi om:</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Vad luft och lufttryck är</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Ventilationens ursprung</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Luftens egenskaper</a:t>
            </a:r>
          </a:p>
        </p:txBody>
      </p:sp>
      <p:sp>
        <p:nvSpPr>
          <p:cNvPr id="6" name="textruta 5">
            <a:extLst>
              <a:ext uri="{FF2B5EF4-FFF2-40B4-BE49-F238E27FC236}">
                <a16:creationId xmlns:a16="http://schemas.microsoft.com/office/drawing/2014/main" id="{132D0F9F-CA21-2145-BE1A-6C4B9B1A1FB6}"/>
              </a:ext>
            </a:extLst>
          </p:cNvPr>
          <p:cNvSpPr txBox="1"/>
          <p:nvPr/>
        </p:nvSpPr>
        <p:spPr>
          <a:xfrm>
            <a:off x="3467100" y="571500"/>
            <a:ext cx="11353800" cy="1015663"/>
          </a:xfrm>
          <a:prstGeom prst="rect">
            <a:avLst/>
          </a:prstGeom>
          <a:noFill/>
        </p:spPr>
        <p:txBody>
          <a:bodyPr wrap="square" rtlCol="0">
            <a:spAutoFit/>
          </a:bodyPr>
          <a:lstStyle/>
          <a:p>
            <a:r>
              <a:rPr lang="sv-SE" sz="6000" dirty="0">
                <a:solidFill>
                  <a:schemeClr val="bg1"/>
                </a:solidFill>
                <a:latin typeface="Kiro" panose="020B06060202030B0204" pitchFamily="34" charset="77"/>
              </a:rPr>
              <a:t>Sammanfattning från förra lektionen </a:t>
            </a:r>
          </a:p>
        </p:txBody>
      </p:sp>
      <p:sp>
        <p:nvSpPr>
          <p:cNvPr id="12" name="Freeform 9">
            <a:extLst>
              <a:ext uri="{FF2B5EF4-FFF2-40B4-BE49-F238E27FC236}">
                <a16:creationId xmlns:a16="http://schemas.microsoft.com/office/drawing/2014/main" id="{B2E8B77D-21A3-064E-9844-A261BD2DF50C}"/>
              </a:ext>
            </a:extLst>
          </p:cNvPr>
          <p:cNvSpPr/>
          <p:nvPr/>
        </p:nvSpPr>
        <p:spPr>
          <a:xfrm>
            <a:off x="10312756" y="2705100"/>
            <a:ext cx="7543800" cy="5257800"/>
          </a:xfrm>
          <a:custGeom>
            <a:avLst/>
            <a:gdLst/>
            <a:ahLst/>
            <a:cxnLst/>
            <a:rect l="l" t="t" r="r" b="b"/>
            <a:pathLst>
              <a:path w="4316176" h="1686560">
                <a:moveTo>
                  <a:pt x="4316176" y="1686560"/>
                </a:moveTo>
                <a:lnTo>
                  <a:pt x="0" y="1678940"/>
                </a:lnTo>
                <a:lnTo>
                  <a:pt x="0" y="598170"/>
                </a:lnTo>
                <a:lnTo>
                  <a:pt x="17780" y="19050"/>
                </a:lnTo>
                <a:lnTo>
                  <a:pt x="2150261" y="0"/>
                </a:lnTo>
                <a:lnTo>
                  <a:pt x="4297126" y="5080"/>
                </a:lnTo>
                <a:close/>
              </a:path>
            </a:pathLst>
          </a:custGeom>
          <a:solidFill>
            <a:srgbClr val="6E9A5A"/>
          </a:solidFill>
        </p:spPr>
        <p:txBody>
          <a:bodyPr/>
          <a:lstStyle/>
          <a:p>
            <a:endParaRPr lang="sv-SE" dirty="0"/>
          </a:p>
        </p:txBody>
      </p:sp>
      <p:sp>
        <p:nvSpPr>
          <p:cNvPr id="13" name="Rektangel 12">
            <a:extLst>
              <a:ext uri="{FF2B5EF4-FFF2-40B4-BE49-F238E27FC236}">
                <a16:creationId xmlns:a16="http://schemas.microsoft.com/office/drawing/2014/main" id="{955953EA-E289-4846-8855-8CEB10E90776}"/>
              </a:ext>
            </a:extLst>
          </p:cNvPr>
          <p:cNvSpPr/>
          <p:nvPr/>
        </p:nvSpPr>
        <p:spPr>
          <a:xfrm>
            <a:off x="10636509" y="3189357"/>
            <a:ext cx="6889491" cy="5016758"/>
          </a:xfrm>
          <a:prstGeom prst="rect">
            <a:avLst/>
          </a:prstGeom>
        </p:spPr>
        <p:txBody>
          <a:bodyPr wrap="square">
            <a:spAutoFit/>
          </a:bodyPr>
          <a:lstStyle/>
          <a:p>
            <a:r>
              <a:rPr lang="sv-SE" sz="4000" dirty="0">
                <a:solidFill>
                  <a:schemeClr val="bg1"/>
                </a:solidFill>
                <a:latin typeface="Kiro" panose="020B06060202030B0204" pitchFamily="34" charset="77"/>
              </a:rPr>
              <a:t>Idag ska vi:</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Prata om vad ventilation faktiskt är och hur ventilation fungerar. </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Testa att montera en fläkt.</a:t>
            </a:r>
          </a:p>
          <a:p>
            <a:pPr marL="571500" indent="-571500">
              <a:buFont typeface="Arial" panose="020B0604020202020204" pitchFamily="34" charset="0"/>
              <a:buChar char="•"/>
            </a:pPr>
            <a:r>
              <a:rPr lang="sv-SE" sz="4000" dirty="0">
                <a:solidFill>
                  <a:schemeClr val="bg1"/>
                </a:solidFill>
                <a:latin typeface="Kiro" panose="020B06060202030B0204" pitchFamily="34" charset="77"/>
              </a:rPr>
              <a:t>Prata om hur bra ventilation är bra för klimatet. </a:t>
            </a:r>
          </a:p>
          <a:p>
            <a:pPr marL="571500" indent="-571500">
              <a:buFont typeface="Arial" panose="020B0604020202020204" pitchFamily="34" charset="0"/>
              <a:buChar char="•"/>
            </a:pPr>
            <a:endParaRPr lang="sv-SE" sz="4000" dirty="0">
              <a:solidFill>
                <a:schemeClr val="bg1"/>
              </a:solidFill>
              <a:latin typeface="Kiro" panose="020B06060202030B0204" pitchFamily="34" charset="77"/>
            </a:endParaRPr>
          </a:p>
        </p:txBody>
      </p:sp>
    </p:spTree>
    <p:extLst>
      <p:ext uri="{BB962C8B-B14F-4D97-AF65-F5344CB8AC3E}">
        <p14:creationId xmlns:p14="http://schemas.microsoft.com/office/powerpoint/2010/main" val="285944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rcRect t="7825" b="7825"/>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grpSp>
        <p:nvGrpSpPr>
          <p:cNvPr id="4" name="Group 4"/>
          <p:cNvGrpSpPr/>
          <p:nvPr/>
        </p:nvGrpSpPr>
        <p:grpSpPr>
          <a:xfrm>
            <a:off x="1779904" y="234530"/>
            <a:ext cx="16089107" cy="2529946"/>
            <a:chOff x="0" y="0"/>
            <a:chExt cx="10903305" cy="1714500"/>
          </a:xfrm>
          <a:solidFill>
            <a:srgbClr val="8FBBD3"/>
          </a:solidFill>
        </p:grpSpPr>
        <p:sp>
          <p:nvSpPr>
            <p:cNvPr id="5" name="Freeform 5"/>
            <p:cNvSpPr/>
            <p:nvPr/>
          </p:nvSpPr>
          <p:spPr>
            <a:xfrm>
              <a:off x="10160" y="16510"/>
              <a:ext cx="10880445" cy="1686560"/>
            </a:xfrm>
            <a:custGeom>
              <a:avLst/>
              <a:gdLst/>
              <a:ahLst/>
              <a:cxnLst/>
              <a:rect l="l" t="t" r="r" b="b"/>
              <a:pathLst>
                <a:path w="10880445" h="1686560">
                  <a:moveTo>
                    <a:pt x="10880445" y="1686560"/>
                  </a:moveTo>
                  <a:lnTo>
                    <a:pt x="0" y="1678940"/>
                  </a:lnTo>
                  <a:lnTo>
                    <a:pt x="0" y="598170"/>
                  </a:lnTo>
                  <a:lnTo>
                    <a:pt x="17780" y="19050"/>
                  </a:lnTo>
                  <a:lnTo>
                    <a:pt x="5423956" y="0"/>
                  </a:lnTo>
                  <a:lnTo>
                    <a:pt x="10861395" y="5080"/>
                  </a:lnTo>
                  <a:close/>
                </a:path>
              </a:pathLst>
            </a:custGeom>
            <a:grpFill/>
          </p:spPr>
        </p:sp>
        <p:sp>
          <p:nvSpPr>
            <p:cNvPr id="6" name="Freeform 6"/>
            <p:cNvSpPr/>
            <p:nvPr/>
          </p:nvSpPr>
          <p:spPr>
            <a:xfrm>
              <a:off x="-3810" y="0"/>
              <a:ext cx="10909654" cy="1713230"/>
            </a:xfrm>
            <a:custGeom>
              <a:avLst/>
              <a:gdLst/>
              <a:ahLst/>
              <a:cxnLst/>
              <a:rect l="l" t="t" r="r" b="b"/>
              <a:pathLst>
                <a:path w="10909654" h="1713230">
                  <a:moveTo>
                    <a:pt x="10875365" y="21590"/>
                  </a:moveTo>
                  <a:cubicBezTo>
                    <a:pt x="10876635" y="34290"/>
                    <a:pt x="10876635" y="44450"/>
                    <a:pt x="10877904" y="54610"/>
                  </a:cubicBezTo>
                  <a:cubicBezTo>
                    <a:pt x="10880445" y="88900"/>
                    <a:pt x="10881715" y="124460"/>
                    <a:pt x="10884254" y="158750"/>
                  </a:cubicBezTo>
                  <a:cubicBezTo>
                    <a:pt x="10884254" y="208280"/>
                    <a:pt x="10896954" y="1184910"/>
                    <a:pt x="10903304" y="1234440"/>
                  </a:cubicBezTo>
                  <a:cubicBezTo>
                    <a:pt x="10909654" y="1309370"/>
                    <a:pt x="10905845" y="1385570"/>
                    <a:pt x="10905845" y="1460500"/>
                  </a:cubicBezTo>
                  <a:cubicBezTo>
                    <a:pt x="10905845" y="1526540"/>
                    <a:pt x="10907115" y="1587500"/>
                    <a:pt x="10908385" y="1652270"/>
                  </a:cubicBezTo>
                  <a:cubicBezTo>
                    <a:pt x="10908385" y="1673860"/>
                    <a:pt x="10908385" y="1687830"/>
                    <a:pt x="10908385" y="1711960"/>
                  </a:cubicBezTo>
                  <a:cubicBezTo>
                    <a:pt x="10885525" y="1711960"/>
                    <a:pt x="10865204" y="1713230"/>
                    <a:pt x="10815060" y="1711960"/>
                  </a:cubicBezTo>
                  <a:cubicBezTo>
                    <a:pt x="10258510" y="1706880"/>
                    <a:pt x="9693397" y="1713230"/>
                    <a:pt x="9136846" y="1708150"/>
                  </a:cubicBezTo>
                  <a:cubicBezTo>
                    <a:pt x="8802916" y="1704340"/>
                    <a:pt x="8477548" y="1706880"/>
                    <a:pt x="8143617" y="1704340"/>
                  </a:cubicBezTo>
                  <a:cubicBezTo>
                    <a:pt x="7989495" y="1703070"/>
                    <a:pt x="7835374" y="1701800"/>
                    <a:pt x="7681252" y="1700530"/>
                  </a:cubicBezTo>
                  <a:cubicBezTo>
                    <a:pt x="7587067" y="1700530"/>
                    <a:pt x="7501444" y="1701800"/>
                    <a:pt x="7407258" y="1701800"/>
                  </a:cubicBezTo>
                  <a:cubicBezTo>
                    <a:pt x="7167513" y="1700530"/>
                    <a:pt x="6508215" y="1701800"/>
                    <a:pt x="6268470" y="1700530"/>
                  </a:cubicBezTo>
                  <a:cubicBezTo>
                    <a:pt x="6097224" y="1699260"/>
                    <a:pt x="2672297" y="1708150"/>
                    <a:pt x="2501051" y="1706880"/>
                  </a:cubicBezTo>
                  <a:cubicBezTo>
                    <a:pt x="2458239" y="1706880"/>
                    <a:pt x="2406865" y="1708150"/>
                    <a:pt x="2364054" y="1708150"/>
                  </a:cubicBezTo>
                  <a:cubicBezTo>
                    <a:pt x="2261306" y="1708150"/>
                    <a:pt x="2167121" y="1709420"/>
                    <a:pt x="2064373" y="1709420"/>
                  </a:cubicBezTo>
                  <a:cubicBezTo>
                    <a:pt x="1807503" y="1709420"/>
                    <a:pt x="1559196" y="1708150"/>
                    <a:pt x="1302327" y="1706880"/>
                  </a:cubicBezTo>
                  <a:cubicBezTo>
                    <a:pt x="1148205" y="1705610"/>
                    <a:pt x="994083" y="1704340"/>
                    <a:pt x="848524" y="1703070"/>
                  </a:cubicBezTo>
                  <a:cubicBezTo>
                    <a:pt x="574530" y="1701800"/>
                    <a:pt x="300536" y="1700530"/>
                    <a:pt x="48260" y="1700530"/>
                  </a:cubicBezTo>
                  <a:cubicBezTo>
                    <a:pt x="38100" y="1700530"/>
                    <a:pt x="29210" y="1700530"/>
                    <a:pt x="19050" y="1699260"/>
                  </a:cubicBezTo>
                  <a:cubicBezTo>
                    <a:pt x="10160" y="1697990"/>
                    <a:pt x="5080" y="1691640"/>
                    <a:pt x="7620" y="1682750"/>
                  </a:cubicBezTo>
                  <a:cubicBezTo>
                    <a:pt x="16510" y="1651000"/>
                    <a:pt x="12700" y="1619250"/>
                    <a:pt x="11430" y="1586230"/>
                  </a:cubicBezTo>
                  <a:cubicBezTo>
                    <a:pt x="10160" y="1518920"/>
                    <a:pt x="6350" y="1452880"/>
                    <a:pt x="7620" y="1385570"/>
                  </a:cubicBezTo>
                  <a:cubicBezTo>
                    <a:pt x="5080" y="1301750"/>
                    <a:pt x="0" y="264160"/>
                    <a:pt x="7620" y="179070"/>
                  </a:cubicBezTo>
                  <a:cubicBezTo>
                    <a:pt x="8890" y="162560"/>
                    <a:pt x="7620" y="144780"/>
                    <a:pt x="8890" y="128270"/>
                  </a:cubicBezTo>
                  <a:cubicBezTo>
                    <a:pt x="10160" y="101600"/>
                    <a:pt x="12700" y="72390"/>
                    <a:pt x="13970" y="44450"/>
                  </a:cubicBezTo>
                  <a:cubicBezTo>
                    <a:pt x="13970" y="41910"/>
                    <a:pt x="15240" y="39370"/>
                    <a:pt x="16510" y="38100"/>
                  </a:cubicBezTo>
                  <a:cubicBezTo>
                    <a:pt x="38100" y="35560"/>
                    <a:pt x="86478" y="30480"/>
                    <a:pt x="223475" y="29210"/>
                  </a:cubicBezTo>
                  <a:cubicBezTo>
                    <a:pt x="454658" y="25400"/>
                    <a:pt x="685840" y="22860"/>
                    <a:pt x="925585" y="20320"/>
                  </a:cubicBezTo>
                  <a:cubicBezTo>
                    <a:pt x="1088269" y="17780"/>
                    <a:pt x="1250953" y="16510"/>
                    <a:pt x="1405075" y="13970"/>
                  </a:cubicBezTo>
                  <a:cubicBezTo>
                    <a:pt x="1559196" y="11430"/>
                    <a:pt x="1721880" y="8890"/>
                    <a:pt x="1876002" y="8890"/>
                  </a:cubicBezTo>
                  <a:cubicBezTo>
                    <a:pt x="2047248" y="7620"/>
                    <a:pt x="2218495" y="10160"/>
                    <a:pt x="2389741" y="8890"/>
                  </a:cubicBezTo>
                  <a:cubicBezTo>
                    <a:pt x="2603799" y="8890"/>
                    <a:pt x="6482528" y="6350"/>
                    <a:pt x="6696586" y="5080"/>
                  </a:cubicBezTo>
                  <a:cubicBezTo>
                    <a:pt x="6902081" y="3810"/>
                    <a:pt x="7107577" y="2540"/>
                    <a:pt x="7321635" y="2540"/>
                  </a:cubicBezTo>
                  <a:cubicBezTo>
                    <a:pt x="7672690" y="1270"/>
                    <a:pt x="8015183" y="0"/>
                    <a:pt x="8366238" y="0"/>
                  </a:cubicBezTo>
                  <a:cubicBezTo>
                    <a:pt x="8511797" y="0"/>
                    <a:pt x="8665918" y="2540"/>
                    <a:pt x="8811478" y="2540"/>
                  </a:cubicBezTo>
                  <a:cubicBezTo>
                    <a:pt x="9213907" y="3810"/>
                    <a:pt x="9624898" y="5080"/>
                    <a:pt x="10027327" y="7620"/>
                  </a:cubicBezTo>
                  <a:cubicBezTo>
                    <a:pt x="10241384" y="8890"/>
                    <a:pt x="10455443" y="12700"/>
                    <a:pt x="10669501" y="16510"/>
                  </a:cubicBezTo>
                  <a:cubicBezTo>
                    <a:pt x="10720874" y="16510"/>
                    <a:pt x="10772248" y="16510"/>
                    <a:pt x="10815060" y="16510"/>
                  </a:cubicBezTo>
                  <a:cubicBezTo>
                    <a:pt x="10856315" y="17780"/>
                    <a:pt x="10865204" y="20320"/>
                    <a:pt x="10875365" y="21590"/>
                  </a:cubicBezTo>
                  <a:close/>
                  <a:moveTo>
                    <a:pt x="10885525" y="1695450"/>
                  </a:moveTo>
                  <a:cubicBezTo>
                    <a:pt x="10886795" y="1678940"/>
                    <a:pt x="10888065" y="1666240"/>
                    <a:pt x="10888065" y="1653540"/>
                  </a:cubicBezTo>
                  <a:cubicBezTo>
                    <a:pt x="10886795" y="1581150"/>
                    <a:pt x="10885525" y="1513840"/>
                    <a:pt x="10885525" y="1441450"/>
                  </a:cubicBezTo>
                  <a:cubicBezTo>
                    <a:pt x="10885525" y="1408430"/>
                    <a:pt x="10888065" y="1375410"/>
                    <a:pt x="10886795" y="1342390"/>
                  </a:cubicBezTo>
                  <a:cubicBezTo>
                    <a:pt x="10886795" y="1311910"/>
                    <a:pt x="10885525" y="1280160"/>
                    <a:pt x="10884255" y="1249680"/>
                  </a:cubicBezTo>
                  <a:cubicBezTo>
                    <a:pt x="10879175" y="1202690"/>
                    <a:pt x="10867745" y="229870"/>
                    <a:pt x="10867745" y="182880"/>
                  </a:cubicBezTo>
                  <a:cubicBezTo>
                    <a:pt x="10865205" y="143510"/>
                    <a:pt x="10862665" y="102870"/>
                    <a:pt x="10860125" y="63500"/>
                  </a:cubicBezTo>
                  <a:cubicBezTo>
                    <a:pt x="10858855" y="44450"/>
                    <a:pt x="10857585" y="43180"/>
                    <a:pt x="10789373" y="41910"/>
                  </a:cubicBezTo>
                  <a:cubicBezTo>
                    <a:pt x="10763687" y="41910"/>
                    <a:pt x="10746562" y="41910"/>
                    <a:pt x="10720874" y="40640"/>
                  </a:cubicBezTo>
                  <a:cubicBezTo>
                    <a:pt x="10506817" y="36830"/>
                    <a:pt x="10284196" y="31750"/>
                    <a:pt x="10070139" y="30480"/>
                  </a:cubicBezTo>
                  <a:cubicBezTo>
                    <a:pt x="9547838" y="26670"/>
                    <a:pt x="9016974" y="25400"/>
                    <a:pt x="8494672" y="22860"/>
                  </a:cubicBezTo>
                  <a:cubicBezTo>
                    <a:pt x="8417612" y="22860"/>
                    <a:pt x="8331988" y="22860"/>
                    <a:pt x="8254928" y="22860"/>
                  </a:cubicBezTo>
                  <a:cubicBezTo>
                    <a:pt x="8126493" y="22860"/>
                    <a:pt x="7998058" y="22860"/>
                    <a:pt x="7878186" y="22860"/>
                  </a:cubicBezTo>
                  <a:cubicBezTo>
                    <a:pt x="7604192" y="22860"/>
                    <a:pt x="7330198" y="22860"/>
                    <a:pt x="7064766" y="24130"/>
                  </a:cubicBezTo>
                  <a:cubicBezTo>
                    <a:pt x="6833583" y="25400"/>
                    <a:pt x="2937729" y="29210"/>
                    <a:pt x="2706547" y="29210"/>
                  </a:cubicBezTo>
                  <a:cubicBezTo>
                    <a:pt x="2329805" y="29210"/>
                    <a:pt x="1953063" y="26670"/>
                    <a:pt x="1576321" y="33020"/>
                  </a:cubicBezTo>
                  <a:cubicBezTo>
                    <a:pt x="1379388" y="36830"/>
                    <a:pt x="1191017" y="36830"/>
                    <a:pt x="1002646" y="38100"/>
                  </a:cubicBezTo>
                  <a:cubicBezTo>
                    <a:pt x="677278" y="41910"/>
                    <a:pt x="351910" y="45720"/>
                    <a:pt x="49530" y="50800"/>
                  </a:cubicBezTo>
                  <a:cubicBezTo>
                    <a:pt x="36830" y="50800"/>
                    <a:pt x="34290" y="53340"/>
                    <a:pt x="33020" y="68580"/>
                  </a:cubicBezTo>
                  <a:cubicBezTo>
                    <a:pt x="31750" y="91440"/>
                    <a:pt x="31750" y="114300"/>
                    <a:pt x="30480" y="137160"/>
                  </a:cubicBezTo>
                  <a:cubicBezTo>
                    <a:pt x="29210" y="175260"/>
                    <a:pt x="26670" y="212090"/>
                    <a:pt x="25400" y="250190"/>
                  </a:cubicBezTo>
                  <a:cubicBezTo>
                    <a:pt x="20320" y="290830"/>
                    <a:pt x="26670" y="1283970"/>
                    <a:pt x="29210" y="1324610"/>
                  </a:cubicBezTo>
                  <a:cubicBezTo>
                    <a:pt x="29210" y="1367790"/>
                    <a:pt x="29210" y="1412240"/>
                    <a:pt x="30480" y="1455420"/>
                  </a:cubicBezTo>
                  <a:cubicBezTo>
                    <a:pt x="30480" y="1487170"/>
                    <a:pt x="33020" y="1518920"/>
                    <a:pt x="33020" y="1550670"/>
                  </a:cubicBezTo>
                  <a:cubicBezTo>
                    <a:pt x="33020" y="1584960"/>
                    <a:pt x="33020" y="1619250"/>
                    <a:pt x="31750" y="1653540"/>
                  </a:cubicBezTo>
                  <a:cubicBezTo>
                    <a:pt x="31750" y="1657350"/>
                    <a:pt x="31750" y="1659890"/>
                    <a:pt x="31750" y="1663700"/>
                  </a:cubicBezTo>
                  <a:cubicBezTo>
                    <a:pt x="31750" y="1673860"/>
                    <a:pt x="35560" y="1677670"/>
                    <a:pt x="44450" y="1677670"/>
                  </a:cubicBezTo>
                  <a:cubicBezTo>
                    <a:pt x="103603" y="1677670"/>
                    <a:pt x="223475" y="1678940"/>
                    <a:pt x="334785" y="1678940"/>
                  </a:cubicBezTo>
                  <a:cubicBezTo>
                    <a:pt x="497469" y="1678940"/>
                    <a:pt x="668715" y="1676400"/>
                    <a:pt x="831399" y="1678940"/>
                  </a:cubicBezTo>
                  <a:cubicBezTo>
                    <a:pt x="1096831" y="1682750"/>
                    <a:pt x="1362263" y="1685290"/>
                    <a:pt x="1627695" y="1684020"/>
                  </a:cubicBezTo>
                  <a:cubicBezTo>
                    <a:pt x="1798941" y="1682750"/>
                    <a:pt x="1961625" y="1685290"/>
                    <a:pt x="2132872" y="1685290"/>
                  </a:cubicBezTo>
                  <a:cubicBezTo>
                    <a:pt x="2381179" y="1685290"/>
                    <a:pt x="2629486" y="1684020"/>
                    <a:pt x="2877793" y="1685290"/>
                  </a:cubicBezTo>
                  <a:cubicBezTo>
                    <a:pt x="3245973" y="1686560"/>
                    <a:pt x="7287386" y="1676400"/>
                    <a:pt x="7664128" y="1678940"/>
                  </a:cubicBezTo>
                  <a:cubicBezTo>
                    <a:pt x="7826812" y="1680210"/>
                    <a:pt x="7989495" y="1681480"/>
                    <a:pt x="8143618" y="1681480"/>
                  </a:cubicBezTo>
                  <a:cubicBezTo>
                    <a:pt x="8426174" y="1684020"/>
                    <a:pt x="8700168" y="1680210"/>
                    <a:pt x="8982725" y="1684020"/>
                  </a:cubicBezTo>
                  <a:cubicBezTo>
                    <a:pt x="9213907" y="1686560"/>
                    <a:pt x="9445090" y="1686560"/>
                    <a:pt x="9676272" y="1689100"/>
                  </a:cubicBezTo>
                  <a:cubicBezTo>
                    <a:pt x="10018765" y="1692910"/>
                    <a:pt x="10361258" y="1695450"/>
                    <a:pt x="10703750" y="1696720"/>
                  </a:cubicBezTo>
                  <a:cubicBezTo>
                    <a:pt x="10832185" y="1696720"/>
                    <a:pt x="10865204" y="1695450"/>
                    <a:pt x="10885525" y="1695450"/>
                  </a:cubicBezTo>
                  <a:close/>
                </a:path>
              </a:pathLst>
            </a:custGeom>
            <a:grpFill/>
          </p:spPr>
        </p:sp>
      </p:grpSp>
      <p:sp>
        <p:nvSpPr>
          <p:cNvPr id="7" name="TextBox 7"/>
          <p:cNvSpPr txBox="1"/>
          <p:nvPr/>
        </p:nvSpPr>
        <p:spPr>
          <a:xfrm>
            <a:off x="2109956" y="729566"/>
            <a:ext cx="14882644" cy="1354217"/>
          </a:xfrm>
          <a:prstGeom prst="rect">
            <a:avLst/>
          </a:prstGeom>
        </p:spPr>
        <p:txBody>
          <a:bodyPr wrap="square" lIns="0" tIns="0" rIns="0" bIns="0" rtlCol="0" anchor="t">
            <a:spAutoFit/>
          </a:bodyPr>
          <a:lstStyle/>
          <a:p>
            <a:pPr>
              <a:lnSpc>
                <a:spcPts val="11200"/>
              </a:lnSpc>
            </a:pPr>
            <a:r>
              <a:rPr lang="sv-SE" sz="8000" dirty="0">
                <a:solidFill>
                  <a:srgbClr val="FFFFFF"/>
                </a:solidFill>
                <a:latin typeface="Kiro"/>
              </a:rPr>
              <a:t>Övning: Den svävande pingisbollen</a:t>
            </a:r>
          </a:p>
        </p:txBody>
      </p:sp>
      <p:grpSp>
        <p:nvGrpSpPr>
          <p:cNvPr id="8" name="Group 8"/>
          <p:cNvGrpSpPr/>
          <p:nvPr/>
        </p:nvGrpSpPr>
        <p:grpSpPr>
          <a:xfrm>
            <a:off x="1794896" y="3619500"/>
            <a:ext cx="7814148" cy="4540315"/>
            <a:chOff x="0" y="0"/>
            <a:chExt cx="3779252" cy="2195888"/>
          </a:xfrm>
          <a:solidFill>
            <a:srgbClr val="8FBBD3"/>
          </a:solidFill>
        </p:grpSpPr>
        <p:sp>
          <p:nvSpPr>
            <p:cNvPr id="9" name="Freeform 9"/>
            <p:cNvSpPr/>
            <p:nvPr/>
          </p:nvSpPr>
          <p:spPr>
            <a:xfrm>
              <a:off x="0" y="0"/>
              <a:ext cx="3779252" cy="2195888"/>
            </a:xfrm>
            <a:custGeom>
              <a:avLst/>
              <a:gdLst/>
              <a:ahLst/>
              <a:cxnLst/>
              <a:rect l="l" t="t" r="r" b="b"/>
              <a:pathLst>
                <a:path w="3779252" h="2195888">
                  <a:moveTo>
                    <a:pt x="0" y="0"/>
                  </a:moveTo>
                  <a:lnTo>
                    <a:pt x="3779252" y="0"/>
                  </a:lnTo>
                  <a:lnTo>
                    <a:pt x="3779252" y="2195888"/>
                  </a:lnTo>
                  <a:lnTo>
                    <a:pt x="0" y="2195888"/>
                  </a:lnTo>
                  <a:close/>
                </a:path>
              </a:pathLst>
            </a:custGeom>
            <a:grpFill/>
          </p:spPr>
        </p:sp>
      </p:grpSp>
      <p:sp>
        <p:nvSpPr>
          <p:cNvPr id="10" name="TextBox 10"/>
          <p:cNvSpPr txBox="1"/>
          <p:nvPr/>
        </p:nvSpPr>
        <p:spPr>
          <a:xfrm>
            <a:off x="2124948" y="4072619"/>
            <a:ext cx="7484096" cy="3739357"/>
          </a:xfrm>
          <a:prstGeom prst="rect">
            <a:avLst/>
          </a:prstGeom>
        </p:spPr>
        <p:txBody>
          <a:bodyPr lIns="0" tIns="0" rIns="0" bIns="0" rtlCol="0" anchor="t">
            <a:spAutoFit/>
          </a:bodyPr>
          <a:lstStyle/>
          <a:p>
            <a:pPr>
              <a:lnSpc>
                <a:spcPts val="5880"/>
              </a:lnSpc>
            </a:pPr>
            <a:r>
              <a:rPr lang="sv-SE" sz="4200" dirty="0">
                <a:solidFill>
                  <a:srgbClr val="FFFFFF"/>
                </a:solidFill>
                <a:latin typeface="Kiro"/>
              </a:rPr>
              <a:t>Till detta experiment behöver du:</a:t>
            </a:r>
          </a:p>
          <a:p>
            <a:pPr marL="906780" lvl="1" indent="-453390">
              <a:lnSpc>
                <a:spcPts val="5880"/>
              </a:lnSpc>
              <a:buFont typeface="Arial"/>
              <a:buChar char="•"/>
            </a:pPr>
            <a:r>
              <a:rPr lang="sv-SE" sz="4200" dirty="0">
                <a:solidFill>
                  <a:srgbClr val="FFFFFF"/>
                </a:solidFill>
                <a:latin typeface="Kiro"/>
              </a:rPr>
              <a:t>Rör</a:t>
            </a:r>
          </a:p>
          <a:p>
            <a:pPr marL="906780" lvl="1" indent="-453390">
              <a:lnSpc>
                <a:spcPts val="5880"/>
              </a:lnSpc>
              <a:buFont typeface="Arial"/>
              <a:buChar char="•"/>
            </a:pPr>
            <a:r>
              <a:rPr lang="sv-SE" sz="4200" dirty="0">
                <a:solidFill>
                  <a:srgbClr val="FFFFFF"/>
                </a:solidFill>
                <a:latin typeface="Kiro"/>
              </a:rPr>
              <a:t>Fläkt</a:t>
            </a:r>
          </a:p>
          <a:p>
            <a:pPr marL="906780" lvl="1" indent="-453390">
              <a:lnSpc>
                <a:spcPts val="5880"/>
              </a:lnSpc>
              <a:buFont typeface="Arial"/>
              <a:buChar char="•"/>
            </a:pPr>
            <a:r>
              <a:rPr lang="sv-SE" sz="4200" dirty="0">
                <a:solidFill>
                  <a:srgbClr val="FFFFFF"/>
                </a:solidFill>
                <a:latin typeface="Kiro"/>
              </a:rPr>
              <a:t>Reglerare</a:t>
            </a:r>
          </a:p>
          <a:p>
            <a:pPr>
              <a:lnSpc>
                <a:spcPts val="5880"/>
              </a:lnSpc>
            </a:pPr>
            <a:endParaRPr lang="en-US" sz="4200" dirty="0">
              <a:solidFill>
                <a:srgbClr val="FFFFFF"/>
              </a:solidFill>
              <a:latin typeface="Ki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32757" y="2621341"/>
            <a:ext cx="8953734" cy="7409215"/>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3434269" y="5690911"/>
            <a:ext cx="4718405" cy="2188160"/>
          </a:xfrm>
          <a:prstGeom prst="rect">
            <a:avLst/>
          </a:prstGeom>
        </p:spPr>
      </p:pic>
      <p:pic>
        <p:nvPicPr>
          <p:cNvPr id="6"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1651578" y="5683975"/>
            <a:ext cx="4718405" cy="2188160"/>
          </a:xfrm>
          <a:prstGeom prst="rect">
            <a:avLst/>
          </a:prstGeom>
        </p:spPr>
      </p:pic>
      <p:grpSp>
        <p:nvGrpSpPr>
          <p:cNvPr id="7" name="Group 7"/>
          <p:cNvGrpSpPr/>
          <p:nvPr/>
        </p:nvGrpSpPr>
        <p:grpSpPr>
          <a:xfrm rot="-1036432">
            <a:off x="1999010" y="8253937"/>
            <a:ext cx="2728934" cy="1035938"/>
            <a:chOff x="0" y="0"/>
            <a:chExt cx="3017942" cy="1145649"/>
          </a:xfrm>
        </p:grpSpPr>
        <p:sp>
          <p:nvSpPr>
            <p:cNvPr id="8" name="Freeform 8"/>
            <p:cNvSpPr/>
            <p:nvPr/>
          </p:nvSpPr>
          <p:spPr>
            <a:xfrm>
              <a:off x="10160" y="16510"/>
              <a:ext cx="2995082" cy="1117709"/>
            </a:xfrm>
            <a:custGeom>
              <a:avLst/>
              <a:gdLst/>
              <a:ahLst/>
              <a:cxnLst/>
              <a:rect l="l" t="t" r="r" b="b"/>
              <a:pathLst>
                <a:path w="2995082" h="1117709">
                  <a:moveTo>
                    <a:pt x="2995082" y="1117709"/>
                  </a:moveTo>
                  <a:lnTo>
                    <a:pt x="0" y="1110089"/>
                  </a:lnTo>
                  <a:lnTo>
                    <a:pt x="0" y="400878"/>
                  </a:lnTo>
                  <a:lnTo>
                    <a:pt x="17780" y="19050"/>
                  </a:lnTo>
                  <a:lnTo>
                    <a:pt x="1491412" y="0"/>
                  </a:lnTo>
                  <a:lnTo>
                    <a:pt x="2976032" y="5080"/>
                  </a:lnTo>
                  <a:close/>
                </a:path>
              </a:pathLst>
            </a:custGeom>
            <a:solidFill>
              <a:srgbClr val="FFFFFF"/>
            </a:solidFill>
          </p:spPr>
        </p:sp>
        <p:sp>
          <p:nvSpPr>
            <p:cNvPr id="9" name="Freeform 9"/>
            <p:cNvSpPr/>
            <p:nvPr/>
          </p:nvSpPr>
          <p:spPr>
            <a:xfrm>
              <a:off x="-3810" y="0"/>
              <a:ext cx="3024292" cy="1144379"/>
            </a:xfrm>
            <a:custGeom>
              <a:avLst/>
              <a:gdLst/>
              <a:ahLst/>
              <a:cxnLst/>
              <a:rect l="l" t="t" r="r" b="b"/>
              <a:pathLst>
                <a:path w="3024292" h="1144379">
                  <a:moveTo>
                    <a:pt x="2990002" y="21590"/>
                  </a:moveTo>
                  <a:cubicBezTo>
                    <a:pt x="2991272" y="34290"/>
                    <a:pt x="2991272" y="44450"/>
                    <a:pt x="2992542" y="54610"/>
                  </a:cubicBezTo>
                  <a:cubicBezTo>
                    <a:pt x="2995082" y="80098"/>
                    <a:pt x="2996352" y="102910"/>
                    <a:pt x="2998892" y="124907"/>
                  </a:cubicBezTo>
                  <a:cubicBezTo>
                    <a:pt x="2998892" y="156681"/>
                    <a:pt x="3011592" y="783192"/>
                    <a:pt x="3017942" y="814965"/>
                  </a:cubicBezTo>
                  <a:cubicBezTo>
                    <a:pt x="3024292" y="863033"/>
                    <a:pt x="3020482" y="911916"/>
                    <a:pt x="3020482" y="959984"/>
                  </a:cubicBezTo>
                  <a:cubicBezTo>
                    <a:pt x="3020482" y="1002348"/>
                    <a:pt x="3021752" y="1041454"/>
                    <a:pt x="3023022" y="1083419"/>
                  </a:cubicBezTo>
                  <a:cubicBezTo>
                    <a:pt x="3023022" y="1105009"/>
                    <a:pt x="3023022" y="1118979"/>
                    <a:pt x="3023022" y="1143109"/>
                  </a:cubicBezTo>
                  <a:cubicBezTo>
                    <a:pt x="3000162" y="1143109"/>
                    <a:pt x="2979842" y="1144379"/>
                    <a:pt x="2955274" y="1143109"/>
                  </a:cubicBezTo>
                  <a:cubicBezTo>
                    <a:pt x="2805205" y="1138029"/>
                    <a:pt x="2652828" y="1144379"/>
                    <a:pt x="2502760" y="1139299"/>
                  </a:cubicBezTo>
                  <a:cubicBezTo>
                    <a:pt x="2412719" y="1135489"/>
                    <a:pt x="2324986" y="1138029"/>
                    <a:pt x="2234945" y="1135489"/>
                  </a:cubicBezTo>
                  <a:cubicBezTo>
                    <a:pt x="2193388" y="1134219"/>
                    <a:pt x="2151830" y="1132949"/>
                    <a:pt x="2110273" y="1131679"/>
                  </a:cubicBezTo>
                  <a:cubicBezTo>
                    <a:pt x="2084877" y="1131679"/>
                    <a:pt x="2061789" y="1132949"/>
                    <a:pt x="2036393" y="1132949"/>
                  </a:cubicBezTo>
                  <a:cubicBezTo>
                    <a:pt x="1971748" y="1131679"/>
                    <a:pt x="1793975" y="1132949"/>
                    <a:pt x="1729330" y="1131679"/>
                  </a:cubicBezTo>
                  <a:cubicBezTo>
                    <a:pt x="1683155" y="1130409"/>
                    <a:pt x="759658" y="1139299"/>
                    <a:pt x="713483" y="1138029"/>
                  </a:cubicBezTo>
                  <a:cubicBezTo>
                    <a:pt x="701939" y="1138029"/>
                    <a:pt x="688086" y="1139299"/>
                    <a:pt x="676543" y="1139299"/>
                  </a:cubicBezTo>
                  <a:cubicBezTo>
                    <a:pt x="648838" y="1139299"/>
                    <a:pt x="623442" y="1140569"/>
                    <a:pt x="595737" y="1140569"/>
                  </a:cubicBezTo>
                  <a:cubicBezTo>
                    <a:pt x="526474" y="1140569"/>
                    <a:pt x="459521" y="1139299"/>
                    <a:pt x="390258" y="1138029"/>
                  </a:cubicBezTo>
                  <a:cubicBezTo>
                    <a:pt x="348701" y="1136759"/>
                    <a:pt x="307144" y="1135489"/>
                    <a:pt x="267895" y="1134219"/>
                  </a:cubicBezTo>
                  <a:cubicBezTo>
                    <a:pt x="194015" y="1132949"/>
                    <a:pt x="120135" y="1131679"/>
                    <a:pt x="48260" y="1131679"/>
                  </a:cubicBezTo>
                  <a:cubicBezTo>
                    <a:pt x="38100" y="1131679"/>
                    <a:pt x="29210" y="1131679"/>
                    <a:pt x="19050" y="1130409"/>
                  </a:cubicBezTo>
                  <a:cubicBezTo>
                    <a:pt x="10160" y="1129139"/>
                    <a:pt x="5080" y="1122789"/>
                    <a:pt x="7620" y="1113899"/>
                  </a:cubicBezTo>
                  <a:cubicBezTo>
                    <a:pt x="16510" y="1082190"/>
                    <a:pt x="12700" y="1061822"/>
                    <a:pt x="11430" y="1040640"/>
                  </a:cubicBezTo>
                  <a:cubicBezTo>
                    <a:pt x="10160" y="997460"/>
                    <a:pt x="6350" y="955095"/>
                    <a:pt x="7620" y="911916"/>
                  </a:cubicBezTo>
                  <a:cubicBezTo>
                    <a:pt x="5080" y="858145"/>
                    <a:pt x="0" y="192528"/>
                    <a:pt x="7620" y="137943"/>
                  </a:cubicBezTo>
                  <a:cubicBezTo>
                    <a:pt x="8890" y="127351"/>
                    <a:pt x="7620" y="115945"/>
                    <a:pt x="8890" y="105354"/>
                  </a:cubicBezTo>
                  <a:cubicBezTo>
                    <a:pt x="10160" y="88245"/>
                    <a:pt x="12700" y="69507"/>
                    <a:pt x="13970" y="44450"/>
                  </a:cubicBezTo>
                  <a:cubicBezTo>
                    <a:pt x="13970" y="41910"/>
                    <a:pt x="15240" y="39370"/>
                    <a:pt x="16510" y="38100"/>
                  </a:cubicBezTo>
                  <a:cubicBezTo>
                    <a:pt x="38100" y="35560"/>
                    <a:pt x="62417" y="30480"/>
                    <a:pt x="99357" y="29210"/>
                  </a:cubicBezTo>
                  <a:cubicBezTo>
                    <a:pt x="161693" y="25400"/>
                    <a:pt x="224029" y="22860"/>
                    <a:pt x="288674" y="20320"/>
                  </a:cubicBezTo>
                  <a:cubicBezTo>
                    <a:pt x="332540" y="17780"/>
                    <a:pt x="376406" y="16510"/>
                    <a:pt x="417963" y="13970"/>
                  </a:cubicBezTo>
                  <a:cubicBezTo>
                    <a:pt x="459521" y="11430"/>
                    <a:pt x="503387" y="8890"/>
                    <a:pt x="544944" y="8890"/>
                  </a:cubicBezTo>
                  <a:cubicBezTo>
                    <a:pt x="591119" y="7620"/>
                    <a:pt x="637294" y="10160"/>
                    <a:pt x="683469" y="8890"/>
                  </a:cubicBezTo>
                  <a:cubicBezTo>
                    <a:pt x="741188" y="8890"/>
                    <a:pt x="1787049" y="6350"/>
                    <a:pt x="1844767" y="5080"/>
                  </a:cubicBezTo>
                  <a:cubicBezTo>
                    <a:pt x="1900177" y="3810"/>
                    <a:pt x="1955587" y="2540"/>
                    <a:pt x="2013306" y="2540"/>
                  </a:cubicBezTo>
                  <a:cubicBezTo>
                    <a:pt x="2107964" y="1270"/>
                    <a:pt x="2200314" y="0"/>
                    <a:pt x="2294973" y="0"/>
                  </a:cubicBezTo>
                  <a:cubicBezTo>
                    <a:pt x="2334221" y="0"/>
                    <a:pt x="2375779" y="2540"/>
                    <a:pt x="2415027" y="2540"/>
                  </a:cubicBezTo>
                  <a:cubicBezTo>
                    <a:pt x="2523538" y="3810"/>
                    <a:pt x="2634358" y="5080"/>
                    <a:pt x="2742869" y="7620"/>
                  </a:cubicBezTo>
                  <a:cubicBezTo>
                    <a:pt x="2800588" y="8890"/>
                    <a:pt x="2858306" y="12700"/>
                    <a:pt x="2916025" y="16510"/>
                  </a:cubicBezTo>
                  <a:cubicBezTo>
                    <a:pt x="2929877" y="16510"/>
                    <a:pt x="2943730" y="16510"/>
                    <a:pt x="2955274" y="16510"/>
                  </a:cubicBezTo>
                  <a:cubicBezTo>
                    <a:pt x="2970952" y="17780"/>
                    <a:pt x="2979842" y="20320"/>
                    <a:pt x="2990002" y="21590"/>
                  </a:cubicBezTo>
                  <a:close/>
                  <a:moveTo>
                    <a:pt x="3000162" y="1126599"/>
                  </a:moveTo>
                  <a:cubicBezTo>
                    <a:pt x="3001432" y="1110089"/>
                    <a:pt x="3002702" y="1097389"/>
                    <a:pt x="3002702" y="1084689"/>
                  </a:cubicBezTo>
                  <a:cubicBezTo>
                    <a:pt x="3001432" y="1037381"/>
                    <a:pt x="3000162" y="994201"/>
                    <a:pt x="3000162" y="947763"/>
                  </a:cubicBezTo>
                  <a:cubicBezTo>
                    <a:pt x="3000162" y="926581"/>
                    <a:pt x="3002702" y="905398"/>
                    <a:pt x="3001432" y="884216"/>
                  </a:cubicBezTo>
                  <a:cubicBezTo>
                    <a:pt x="3001432" y="864663"/>
                    <a:pt x="3000162" y="844295"/>
                    <a:pt x="2998892" y="824742"/>
                  </a:cubicBezTo>
                  <a:cubicBezTo>
                    <a:pt x="2993812" y="794598"/>
                    <a:pt x="2982382" y="170531"/>
                    <a:pt x="2982382" y="140387"/>
                  </a:cubicBezTo>
                  <a:cubicBezTo>
                    <a:pt x="2979842" y="115131"/>
                    <a:pt x="2977302" y="89060"/>
                    <a:pt x="2974762" y="63500"/>
                  </a:cubicBezTo>
                  <a:cubicBezTo>
                    <a:pt x="2973492" y="44450"/>
                    <a:pt x="2972222" y="43180"/>
                    <a:pt x="2948347" y="41910"/>
                  </a:cubicBezTo>
                  <a:cubicBezTo>
                    <a:pt x="2941421" y="41910"/>
                    <a:pt x="2936804" y="41910"/>
                    <a:pt x="2929878" y="40640"/>
                  </a:cubicBezTo>
                  <a:cubicBezTo>
                    <a:pt x="2872159" y="36830"/>
                    <a:pt x="2812131" y="31750"/>
                    <a:pt x="2754413" y="30480"/>
                  </a:cubicBezTo>
                  <a:cubicBezTo>
                    <a:pt x="2613579" y="26670"/>
                    <a:pt x="2470437" y="25400"/>
                    <a:pt x="2329604" y="22860"/>
                  </a:cubicBezTo>
                  <a:cubicBezTo>
                    <a:pt x="2308825" y="22860"/>
                    <a:pt x="2285738" y="22860"/>
                    <a:pt x="2264959" y="22860"/>
                  </a:cubicBezTo>
                  <a:cubicBezTo>
                    <a:pt x="2230328" y="22860"/>
                    <a:pt x="2195697" y="22860"/>
                    <a:pt x="2163374" y="22860"/>
                  </a:cubicBezTo>
                  <a:cubicBezTo>
                    <a:pt x="2089495" y="22860"/>
                    <a:pt x="2015615" y="22860"/>
                    <a:pt x="1944044" y="24130"/>
                  </a:cubicBezTo>
                  <a:cubicBezTo>
                    <a:pt x="1881707" y="25400"/>
                    <a:pt x="831229" y="29210"/>
                    <a:pt x="768893" y="29210"/>
                  </a:cubicBezTo>
                  <a:cubicBezTo>
                    <a:pt x="667308" y="29210"/>
                    <a:pt x="565723" y="26670"/>
                    <a:pt x="464138" y="33020"/>
                  </a:cubicBezTo>
                  <a:cubicBezTo>
                    <a:pt x="411037" y="36830"/>
                    <a:pt x="360245" y="36830"/>
                    <a:pt x="309452" y="38100"/>
                  </a:cubicBezTo>
                  <a:cubicBezTo>
                    <a:pt x="221720" y="41910"/>
                    <a:pt x="133988" y="45720"/>
                    <a:pt x="49530" y="50800"/>
                  </a:cubicBezTo>
                  <a:cubicBezTo>
                    <a:pt x="36830" y="50800"/>
                    <a:pt x="34290" y="53340"/>
                    <a:pt x="33020" y="67063"/>
                  </a:cubicBezTo>
                  <a:cubicBezTo>
                    <a:pt x="31750" y="81728"/>
                    <a:pt x="31750" y="96392"/>
                    <a:pt x="30480" y="111057"/>
                  </a:cubicBezTo>
                  <a:cubicBezTo>
                    <a:pt x="29210" y="135498"/>
                    <a:pt x="26670" y="159125"/>
                    <a:pt x="25400" y="183566"/>
                  </a:cubicBezTo>
                  <a:cubicBezTo>
                    <a:pt x="20320" y="209637"/>
                    <a:pt x="26670" y="846739"/>
                    <a:pt x="29210" y="872810"/>
                  </a:cubicBezTo>
                  <a:cubicBezTo>
                    <a:pt x="29210" y="900510"/>
                    <a:pt x="29210" y="929025"/>
                    <a:pt x="30480" y="956725"/>
                  </a:cubicBezTo>
                  <a:cubicBezTo>
                    <a:pt x="30480" y="977092"/>
                    <a:pt x="33020" y="997460"/>
                    <a:pt x="33020" y="1017828"/>
                  </a:cubicBezTo>
                  <a:cubicBezTo>
                    <a:pt x="33020" y="1039825"/>
                    <a:pt x="33020" y="1061822"/>
                    <a:pt x="31750" y="1084689"/>
                  </a:cubicBezTo>
                  <a:cubicBezTo>
                    <a:pt x="31750" y="1088499"/>
                    <a:pt x="31750" y="1091039"/>
                    <a:pt x="31750" y="1094849"/>
                  </a:cubicBezTo>
                  <a:cubicBezTo>
                    <a:pt x="31750" y="1105009"/>
                    <a:pt x="35560" y="1108819"/>
                    <a:pt x="44450" y="1108819"/>
                  </a:cubicBezTo>
                  <a:cubicBezTo>
                    <a:pt x="67034" y="1108819"/>
                    <a:pt x="99357" y="1110089"/>
                    <a:pt x="129370" y="1110089"/>
                  </a:cubicBezTo>
                  <a:cubicBezTo>
                    <a:pt x="173236" y="1110089"/>
                    <a:pt x="219411" y="1107549"/>
                    <a:pt x="263277" y="1110089"/>
                  </a:cubicBezTo>
                  <a:cubicBezTo>
                    <a:pt x="334849" y="1113899"/>
                    <a:pt x="406420" y="1116439"/>
                    <a:pt x="477991" y="1115169"/>
                  </a:cubicBezTo>
                  <a:cubicBezTo>
                    <a:pt x="524166" y="1113899"/>
                    <a:pt x="568032" y="1116439"/>
                    <a:pt x="614207" y="1116439"/>
                  </a:cubicBezTo>
                  <a:cubicBezTo>
                    <a:pt x="681160" y="1116439"/>
                    <a:pt x="748114" y="1115169"/>
                    <a:pt x="815067" y="1116439"/>
                  </a:cubicBezTo>
                  <a:cubicBezTo>
                    <a:pt x="914343" y="1117709"/>
                    <a:pt x="2004071" y="1107549"/>
                    <a:pt x="2105656" y="1110089"/>
                  </a:cubicBezTo>
                  <a:cubicBezTo>
                    <a:pt x="2149522" y="1111359"/>
                    <a:pt x="2193388" y="1112629"/>
                    <a:pt x="2234945" y="1112629"/>
                  </a:cubicBezTo>
                  <a:cubicBezTo>
                    <a:pt x="2311134" y="1115169"/>
                    <a:pt x="2385014" y="1111359"/>
                    <a:pt x="2461202" y="1115169"/>
                  </a:cubicBezTo>
                  <a:cubicBezTo>
                    <a:pt x="2523538" y="1117709"/>
                    <a:pt x="2585874" y="1117709"/>
                    <a:pt x="2648211" y="1120249"/>
                  </a:cubicBezTo>
                  <a:cubicBezTo>
                    <a:pt x="2740560" y="1124059"/>
                    <a:pt x="2832910" y="1126599"/>
                    <a:pt x="2925260" y="1127869"/>
                  </a:cubicBezTo>
                  <a:cubicBezTo>
                    <a:pt x="2959891" y="1127869"/>
                    <a:pt x="2979842" y="1126599"/>
                    <a:pt x="3000162" y="1126599"/>
                  </a:cubicBezTo>
                  <a:close/>
                </a:path>
              </a:pathLst>
            </a:custGeom>
            <a:solidFill>
              <a:srgbClr val="FFFFFF"/>
            </a:solidFill>
          </p:spPr>
        </p:sp>
      </p:grpSp>
      <p:grpSp>
        <p:nvGrpSpPr>
          <p:cNvPr id="10" name="Group 10"/>
          <p:cNvGrpSpPr/>
          <p:nvPr/>
        </p:nvGrpSpPr>
        <p:grpSpPr>
          <a:xfrm rot="-999612">
            <a:off x="14187381" y="8361672"/>
            <a:ext cx="2634488" cy="1089560"/>
            <a:chOff x="0" y="0"/>
            <a:chExt cx="3017942" cy="1248147"/>
          </a:xfrm>
        </p:grpSpPr>
        <p:sp>
          <p:nvSpPr>
            <p:cNvPr id="11" name="Freeform 11"/>
            <p:cNvSpPr/>
            <p:nvPr/>
          </p:nvSpPr>
          <p:spPr>
            <a:xfrm>
              <a:off x="10160" y="16510"/>
              <a:ext cx="2995082" cy="1220207"/>
            </a:xfrm>
            <a:custGeom>
              <a:avLst/>
              <a:gdLst/>
              <a:ahLst/>
              <a:cxnLst/>
              <a:rect l="l" t="t" r="r" b="b"/>
              <a:pathLst>
                <a:path w="2995082" h="1220207">
                  <a:moveTo>
                    <a:pt x="2995082" y="1220207"/>
                  </a:moveTo>
                  <a:lnTo>
                    <a:pt x="0" y="1212587"/>
                  </a:lnTo>
                  <a:lnTo>
                    <a:pt x="0" y="436427"/>
                  </a:lnTo>
                  <a:lnTo>
                    <a:pt x="17780" y="19050"/>
                  </a:lnTo>
                  <a:lnTo>
                    <a:pt x="1491412" y="0"/>
                  </a:lnTo>
                  <a:lnTo>
                    <a:pt x="2976032" y="5080"/>
                  </a:lnTo>
                  <a:close/>
                </a:path>
              </a:pathLst>
            </a:custGeom>
            <a:solidFill>
              <a:srgbClr val="FFFFFF"/>
            </a:solidFill>
          </p:spPr>
        </p:sp>
        <p:sp>
          <p:nvSpPr>
            <p:cNvPr id="12" name="Freeform 12"/>
            <p:cNvSpPr/>
            <p:nvPr/>
          </p:nvSpPr>
          <p:spPr>
            <a:xfrm>
              <a:off x="-3810" y="0"/>
              <a:ext cx="3024292" cy="1246877"/>
            </a:xfrm>
            <a:custGeom>
              <a:avLst/>
              <a:gdLst/>
              <a:ahLst/>
              <a:cxnLst/>
              <a:rect l="l" t="t" r="r" b="b"/>
              <a:pathLst>
                <a:path w="3024292" h="1246877">
                  <a:moveTo>
                    <a:pt x="2990002" y="21590"/>
                  </a:moveTo>
                  <a:cubicBezTo>
                    <a:pt x="2991272" y="34290"/>
                    <a:pt x="2991272" y="44450"/>
                    <a:pt x="2992542" y="54610"/>
                  </a:cubicBezTo>
                  <a:cubicBezTo>
                    <a:pt x="2995082" y="81684"/>
                    <a:pt x="2996352" y="106793"/>
                    <a:pt x="2998892" y="131005"/>
                  </a:cubicBezTo>
                  <a:cubicBezTo>
                    <a:pt x="2998892" y="165978"/>
                    <a:pt x="3011592" y="855575"/>
                    <a:pt x="3017942" y="890548"/>
                  </a:cubicBezTo>
                  <a:cubicBezTo>
                    <a:pt x="3024292" y="943456"/>
                    <a:pt x="3020482" y="997261"/>
                    <a:pt x="3020482" y="1050169"/>
                  </a:cubicBezTo>
                  <a:cubicBezTo>
                    <a:pt x="3020482" y="1096799"/>
                    <a:pt x="3021752" y="1139843"/>
                    <a:pt x="3023022" y="1185917"/>
                  </a:cubicBezTo>
                  <a:cubicBezTo>
                    <a:pt x="3023022" y="1207507"/>
                    <a:pt x="3023022" y="1221477"/>
                    <a:pt x="3023022" y="1245607"/>
                  </a:cubicBezTo>
                  <a:cubicBezTo>
                    <a:pt x="3000162" y="1245607"/>
                    <a:pt x="2979842" y="1246877"/>
                    <a:pt x="2955274" y="1245607"/>
                  </a:cubicBezTo>
                  <a:cubicBezTo>
                    <a:pt x="2805205" y="1240527"/>
                    <a:pt x="2652828" y="1246877"/>
                    <a:pt x="2502760" y="1241797"/>
                  </a:cubicBezTo>
                  <a:cubicBezTo>
                    <a:pt x="2412719" y="1237987"/>
                    <a:pt x="2324986" y="1240527"/>
                    <a:pt x="2234945" y="1237987"/>
                  </a:cubicBezTo>
                  <a:cubicBezTo>
                    <a:pt x="2193388" y="1236717"/>
                    <a:pt x="2151830" y="1235447"/>
                    <a:pt x="2110273" y="1234177"/>
                  </a:cubicBezTo>
                  <a:cubicBezTo>
                    <a:pt x="2084877" y="1234177"/>
                    <a:pt x="2061789" y="1235447"/>
                    <a:pt x="2036393" y="1235447"/>
                  </a:cubicBezTo>
                  <a:cubicBezTo>
                    <a:pt x="1971748" y="1234177"/>
                    <a:pt x="1793975" y="1235447"/>
                    <a:pt x="1729330" y="1234177"/>
                  </a:cubicBezTo>
                  <a:cubicBezTo>
                    <a:pt x="1683155" y="1232907"/>
                    <a:pt x="759658" y="1241797"/>
                    <a:pt x="713483" y="1240527"/>
                  </a:cubicBezTo>
                  <a:cubicBezTo>
                    <a:pt x="701939" y="1240527"/>
                    <a:pt x="688086" y="1241797"/>
                    <a:pt x="676543" y="1241797"/>
                  </a:cubicBezTo>
                  <a:cubicBezTo>
                    <a:pt x="648838" y="1241797"/>
                    <a:pt x="623442" y="1243067"/>
                    <a:pt x="595737" y="1243067"/>
                  </a:cubicBezTo>
                  <a:cubicBezTo>
                    <a:pt x="526474" y="1243067"/>
                    <a:pt x="459521" y="1241797"/>
                    <a:pt x="390258" y="1240527"/>
                  </a:cubicBezTo>
                  <a:cubicBezTo>
                    <a:pt x="348701" y="1239257"/>
                    <a:pt x="307144" y="1237987"/>
                    <a:pt x="267895" y="1236717"/>
                  </a:cubicBezTo>
                  <a:cubicBezTo>
                    <a:pt x="194015" y="1235447"/>
                    <a:pt x="120135" y="1234177"/>
                    <a:pt x="48260" y="1234177"/>
                  </a:cubicBezTo>
                  <a:cubicBezTo>
                    <a:pt x="38100" y="1234177"/>
                    <a:pt x="29210" y="1234177"/>
                    <a:pt x="19050" y="1232907"/>
                  </a:cubicBezTo>
                  <a:cubicBezTo>
                    <a:pt x="10160" y="1231637"/>
                    <a:pt x="5080" y="1225287"/>
                    <a:pt x="7620" y="1216397"/>
                  </a:cubicBezTo>
                  <a:cubicBezTo>
                    <a:pt x="16510" y="1184680"/>
                    <a:pt x="12700" y="1162262"/>
                    <a:pt x="11430" y="1138946"/>
                  </a:cubicBezTo>
                  <a:cubicBezTo>
                    <a:pt x="10160" y="1091419"/>
                    <a:pt x="6350" y="1044788"/>
                    <a:pt x="7620" y="997261"/>
                  </a:cubicBezTo>
                  <a:cubicBezTo>
                    <a:pt x="5080" y="938075"/>
                    <a:pt x="0" y="205435"/>
                    <a:pt x="7620" y="145353"/>
                  </a:cubicBezTo>
                  <a:cubicBezTo>
                    <a:pt x="8890" y="133695"/>
                    <a:pt x="7620" y="121141"/>
                    <a:pt x="8890" y="109483"/>
                  </a:cubicBezTo>
                  <a:cubicBezTo>
                    <a:pt x="10160" y="90652"/>
                    <a:pt x="12700" y="70026"/>
                    <a:pt x="13970" y="44450"/>
                  </a:cubicBezTo>
                  <a:cubicBezTo>
                    <a:pt x="13970" y="41910"/>
                    <a:pt x="15240" y="39370"/>
                    <a:pt x="16510" y="38100"/>
                  </a:cubicBezTo>
                  <a:cubicBezTo>
                    <a:pt x="38100" y="35560"/>
                    <a:pt x="62417" y="30480"/>
                    <a:pt x="99357" y="29210"/>
                  </a:cubicBezTo>
                  <a:cubicBezTo>
                    <a:pt x="161693" y="25400"/>
                    <a:pt x="224029" y="22860"/>
                    <a:pt x="288674" y="20320"/>
                  </a:cubicBezTo>
                  <a:cubicBezTo>
                    <a:pt x="332540" y="17780"/>
                    <a:pt x="376406" y="16510"/>
                    <a:pt x="417963" y="13970"/>
                  </a:cubicBezTo>
                  <a:cubicBezTo>
                    <a:pt x="459521" y="11430"/>
                    <a:pt x="503387" y="8890"/>
                    <a:pt x="544944" y="8890"/>
                  </a:cubicBezTo>
                  <a:cubicBezTo>
                    <a:pt x="591119" y="7620"/>
                    <a:pt x="637294" y="10160"/>
                    <a:pt x="683469" y="8890"/>
                  </a:cubicBezTo>
                  <a:cubicBezTo>
                    <a:pt x="741188" y="8890"/>
                    <a:pt x="1787049" y="6350"/>
                    <a:pt x="1844767" y="5080"/>
                  </a:cubicBezTo>
                  <a:cubicBezTo>
                    <a:pt x="1900177" y="3810"/>
                    <a:pt x="1955587" y="2540"/>
                    <a:pt x="2013306" y="2540"/>
                  </a:cubicBezTo>
                  <a:cubicBezTo>
                    <a:pt x="2107964" y="1270"/>
                    <a:pt x="2200314" y="0"/>
                    <a:pt x="2294973" y="0"/>
                  </a:cubicBezTo>
                  <a:cubicBezTo>
                    <a:pt x="2334221" y="0"/>
                    <a:pt x="2375779" y="2540"/>
                    <a:pt x="2415027" y="2540"/>
                  </a:cubicBezTo>
                  <a:cubicBezTo>
                    <a:pt x="2523538" y="3810"/>
                    <a:pt x="2634358" y="5080"/>
                    <a:pt x="2742869" y="7620"/>
                  </a:cubicBezTo>
                  <a:cubicBezTo>
                    <a:pt x="2800588" y="8890"/>
                    <a:pt x="2858306" y="12700"/>
                    <a:pt x="2916025" y="16510"/>
                  </a:cubicBezTo>
                  <a:cubicBezTo>
                    <a:pt x="2929877" y="16510"/>
                    <a:pt x="2943730" y="16510"/>
                    <a:pt x="2955274" y="16510"/>
                  </a:cubicBezTo>
                  <a:cubicBezTo>
                    <a:pt x="2970952" y="17780"/>
                    <a:pt x="2979842" y="20320"/>
                    <a:pt x="2990002" y="21590"/>
                  </a:cubicBezTo>
                  <a:close/>
                  <a:moveTo>
                    <a:pt x="3000162" y="1229097"/>
                  </a:moveTo>
                  <a:cubicBezTo>
                    <a:pt x="3001432" y="1212587"/>
                    <a:pt x="3002702" y="1199887"/>
                    <a:pt x="3002702" y="1187187"/>
                  </a:cubicBezTo>
                  <a:cubicBezTo>
                    <a:pt x="3001432" y="1135359"/>
                    <a:pt x="3000162" y="1087832"/>
                    <a:pt x="3000162" y="1036717"/>
                  </a:cubicBezTo>
                  <a:cubicBezTo>
                    <a:pt x="3000162" y="1013402"/>
                    <a:pt x="3002702" y="990087"/>
                    <a:pt x="3001432" y="966771"/>
                  </a:cubicBezTo>
                  <a:cubicBezTo>
                    <a:pt x="3001432" y="945249"/>
                    <a:pt x="3000162" y="922831"/>
                    <a:pt x="2998892" y="901309"/>
                  </a:cubicBezTo>
                  <a:cubicBezTo>
                    <a:pt x="2993812" y="868129"/>
                    <a:pt x="2982382" y="181223"/>
                    <a:pt x="2982382" y="148043"/>
                  </a:cubicBezTo>
                  <a:cubicBezTo>
                    <a:pt x="2979842" y="120244"/>
                    <a:pt x="2977302" y="91548"/>
                    <a:pt x="2974762" y="63500"/>
                  </a:cubicBezTo>
                  <a:cubicBezTo>
                    <a:pt x="2973492" y="44450"/>
                    <a:pt x="2972222" y="43180"/>
                    <a:pt x="2948347" y="41910"/>
                  </a:cubicBezTo>
                  <a:cubicBezTo>
                    <a:pt x="2941421" y="41910"/>
                    <a:pt x="2936804" y="41910"/>
                    <a:pt x="2929878" y="40640"/>
                  </a:cubicBezTo>
                  <a:cubicBezTo>
                    <a:pt x="2872159" y="36830"/>
                    <a:pt x="2812131" y="31750"/>
                    <a:pt x="2754413" y="30480"/>
                  </a:cubicBezTo>
                  <a:cubicBezTo>
                    <a:pt x="2613579" y="26670"/>
                    <a:pt x="2470437" y="25400"/>
                    <a:pt x="2329604" y="22860"/>
                  </a:cubicBezTo>
                  <a:cubicBezTo>
                    <a:pt x="2308825" y="22860"/>
                    <a:pt x="2285738" y="22860"/>
                    <a:pt x="2264959" y="22860"/>
                  </a:cubicBezTo>
                  <a:cubicBezTo>
                    <a:pt x="2230328" y="22860"/>
                    <a:pt x="2195697" y="22860"/>
                    <a:pt x="2163374" y="22860"/>
                  </a:cubicBezTo>
                  <a:cubicBezTo>
                    <a:pt x="2089495" y="22860"/>
                    <a:pt x="2015615" y="22860"/>
                    <a:pt x="1944044" y="24130"/>
                  </a:cubicBezTo>
                  <a:cubicBezTo>
                    <a:pt x="1881707" y="25400"/>
                    <a:pt x="831229" y="29210"/>
                    <a:pt x="768893" y="29210"/>
                  </a:cubicBezTo>
                  <a:cubicBezTo>
                    <a:pt x="667308" y="29210"/>
                    <a:pt x="565723" y="26670"/>
                    <a:pt x="464138" y="33020"/>
                  </a:cubicBezTo>
                  <a:cubicBezTo>
                    <a:pt x="411037" y="36830"/>
                    <a:pt x="360245" y="36830"/>
                    <a:pt x="309452" y="38100"/>
                  </a:cubicBezTo>
                  <a:cubicBezTo>
                    <a:pt x="221720" y="41910"/>
                    <a:pt x="133988" y="45720"/>
                    <a:pt x="49530" y="50800"/>
                  </a:cubicBezTo>
                  <a:cubicBezTo>
                    <a:pt x="36830" y="50800"/>
                    <a:pt x="34290" y="53340"/>
                    <a:pt x="33020" y="67336"/>
                  </a:cubicBezTo>
                  <a:cubicBezTo>
                    <a:pt x="31750" y="83478"/>
                    <a:pt x="31750" y="99619"/>
                    <a:pt x="30480" y="115760"/>
                  </a:cubicBezTo>
                  <a:cubicBezTo>
                    <a:pt x="29210" y="142663"/>
                    <a:pt x="26670" y="168668"/>
                    <a:pt x="25400" y="195571"/>
                  </a:cubicBezTo>
                  <a:cubicBezTo>
                    <a:pt x="20320" y="224267"/>
                    <a:pt x="26670" y="925521"/>
                    <a:pt x="29210" y="954217"/>
                  </a:cubicBezTo>
                  <a:cubicBezTo>
                    <a:pt x="29210" y="984706"/>
                    <a:pt x="29210" y="1016092"/>
                    <a:pt x="30480" y="1046582"/>
                  </a:cubicBezTo>
                  <a:cubicBezTo>
                    <a:pt x="30480" y="1069000"/>
                    <a:pt x="33020" y="1091419"/>
                    <a:pt x="33020" y="1113837"/>
                  </a:cubicBezTo>
                  <a:cubicBezTo>
                    <a:pt x="33020" y="1138050"/>
                    <a:pt x="33020" y="1162262"/>
                    <a:pt x="31750" y="1187187"/>
                  </a:cubicBezTo>
                  <a:cubicBezTo>
                    <a:pt x="31750" y="1190997"/>
                    <a:pt x="31750" y="1193537"/>
                    <a:pt x="31750" y="1197347"/>
                  </a:cubicBezTo>
                  <a:cubicBezTo>
                    <a:pt x="31750" y="1207507"/>
                    <a:pt x="35560" y="1211317"/>
                    <a:pt x="44450" y="1211317"/>
                  </a:cubicBezTo>
                  <a:cubicBezTo>
                    <a:pt x="67034" y="1211317"/>
                    <a:pt x="99357" y="1212587"/>
                    <a:pt x="129370" y="1212587"/>
                  </a:cubicBezTo>
                  <a:cubicBezTo>
                    <a:pt x="173236" y="1212587"/>
                    <a:pt x="219411" y="1210047"/>
                    <a:pt x="263277" y="1212587"/>
                  </a:cubicBezTo>
                  <a:cubicBezTo>
                    <a:pt x="334849" y="1216397"/>
                    <a:pt x="406420" y="1218937"/>
                    <a:pt x="477991" y="1217667"/>
                  </a:cubicBezTo>
                  <a:cubicBezTo>
                    <a:pt x="524166" y="1216397"/>
                    <a:pt x="568032" y="1218937"/>
                    <a:pt x="614207" y="1218937"/>
                  </a:cubicBezTo>
                  <a:cubicBezTo>
                    <a:pt x="681160" y="1218937"/>
                    <a:pt x="748114" y="1217667"/>
                    <a:pt x="815067" y="1218937"/>
                  </a:cubicBezTo>
                  <a:cubicBezTo>
                    <a:pt x="914343" y="1220207"/>
                    <a:pt x="2004071" y="1210047"/>
                    <a:pt x="2105656" y="1212587"/>
                  </a:cubicBezTo>
                  <a:cubicBezTo>
                    <a:pt x="2149522" y="1213857"/>
                    <a:pt x="2193388" y="1215127"/>
                    <a:pt x="2234945" y="1215127"/>
                  </a:cubicBezTo>
                  <a:cubicBezTo>
                    <a:pt x="2311134" y="1217667"/>
                    <a:pt x="2385014" y="1213857"/>
                    <a:pt x="2461202" y="1217667"/>
                  </a:cubicBezTo>
                  <a:cubicBezTo>
                    <a:pt x="2523538" y="1220207"/>
                    <a:pt x="2585874" y="1220207"/>
                    <a:pt x="2648211" y="1222747"/>
                  </a:cubicBezTo>
                  <a:cubicBezTo>
                    <a:pt x="2740560" y="1226557"/>
                    <a:pt x="2832910" y="1229097"/>
                    <a:pt x="2925260" y="1230367"/>
                  </a:cubicBezTo>
                  <a:cubicBezTo>
                    <a:pt x="2959891" y="1230367"/>
                    <a:pt x="2979842" y="1229097"/>
                    <a:pt x="3000162" y="1229097"/>
                  </a:cubicBezTo>
                  <a:close/>
                </a:path>
              </a:pathLst>
            </a:custGeom>
            <a:solidFill>
              <a:srgbClr val="FFFFFF"/>
            </a:solidFill>
          </p:spPr>
        </p:sp>
      </p:grpSp>
      <p:pic>
        <p:nvPicPr>
          <p:cNvPr id="13" name="Picture 1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844901" y="306879"/>
            <a:ext cx="5677155" cy="3193399"/>
          </a:xfrm>
          <a:prstGeom prst="rect">
            <a:avLst/>
          </a:prstGeom>
        </p:spPr>
      </p:pic>
      <p:sp>
        <p:nvSpPr>
          <p:cNvPr id="14" name="TextBox 14"/>
          <p:cNvSpPr txBox="1"/>
          <p:nvPr/>
        </p:nvSpPr>
        <p:spPr>
          <a:xfrm rot="-1078771">
            <a:off x="14281257" y="8386429"/>
            <a:ext cx="3006553" cy="688975"/>
          </a:xfrm>
          <a:prstGeom prst="rect">
            <a:avLst/>
          </a:prstGeom>
        </p:spPr>
        <p:txBody>
          <a:bodyPr lIns="0" tIns="0" rIns="0" bIns="0" rtlCol="0" anchor="t">
            <a:spAutoFit/>
          </a:bodyPr>
          <a:lstStyle/>
          <a:p>
            <a:pPr>
              <a:lnSpc>
                <a:spcPts val="5600"/>
              </a:lnSpc>
            </a:pPr>
            <a:r>
              <a:rPr lang="en-US" sz="4000" dirty="0" err="1">
                <a:solidFill>
                  <a:srgbClr val="6E9A5A"/>
                </a:solidFill>
                <a:latin typeface="Kiro"/>
              </a:rPr>
              <a:t>Dålig</a:t>
            </a:r>
            <a:r>
              <a:rPr lang="en-US" sz="4000" dirty="0">
                <a:solidFill>
                  <a:srgbClr val="6E9A5A"/>
                </a:solidFill>
                <a:latin typeface="Kiro"/>
              </a:rPr>
              <a:t> </a:t>
            </a:r>
            <a:r>
              <a:rPr lang="en-US" sz="4000" dirty="0" err="1">
                <a:solidFill>
                  <a:srgbClr val="6E9A5A"/>
                </a:solidFill>
                <a:latin typeface="Kiro"/>
              </a:rPr>
              <a:t>luft</a:t>
            </a:r>
            <a:r>
              <a:rPr lang="en-US" sz="4000" dirty="0">
                <a:solidFill>
                  <a:srgbClr val="6E9A5A"/>
                </a:solidFill>
                <a:latin typeface="Kiro"/>
              </a:rPr>
              <a:t> </a:t>
            </a:r>
            <a:r>
              <a:rPr lang="en-US" sz="4000" dirty="0" err="1">
                <a:solidFill>
                  <a:srgbClr val="6E9A5A"/>
                </a:solidFill>
                <a:latin typeface="Kiro"/>
              </a:rPr>
              <a:t>ut</a:t>
            </a:r>
            <a:endParaRPr lang="en-US" sz="4000" dirty="0">
              <a:solidFill>
                <a:srgbClr val="6E9A5A"/>
              </a:solidFill>
              <a:latin typeface="Kiro"/>
            </a:endParaRPr>
          </a:p>
        </p:txBody>
      </p:sp>
      <p:sp>
        <p:nvSpPr>
          <p:cNvPr id="15" name="TextBox 15"/>
          <p:cNvSpPr txBox="1"/>
          <p:nvPr/>
        </p:nvSpPr>
        <p:spPr>
          <a:xfrm rot="-964489">
            <a:off x="2089648" y="8327281"/>
            <a:ext cx="3006553" cy="688975"/>
          </a:xfrm>
          <a:prstGeom prst="rect">
            <a:avLst/>
          </a:prstGeom>
        </p:spPr>
        <p:txBody>
          <a:bodyPr lIns="0" tIns="0" rIns="0" bIns="0" rtlCol="0" anchor="t">
            <a:spAutoFit/>
          </a:bodyPr>
          <a:lstStyle/>
          <a:p>
            <a:pPr>
              <a:lnSpc>
                <a:spcPts val="5600"/>
              </a:lnSpc>
            </a:pPr>
            <a:r>
              <a:rPr lang="en-US" sz="4000" dirty="0">
                <a:solidFill>
                  <a:srgbClr val="6E9A5A"/>
                </a:solidFill>
                <a:latin typeface="Kiro"/>
              </a:rPr>
              <a:t>Frisk </a:t>
            </a:r>
            <a:r>
              <a:rPr lang="en-US" sz="4000" dirty="0" err="1">
                <a:solidFill>
                  <a:srgbClr val="6E9A5A"/>
                </a:solidFill>
                <a:latin typeface="Kiro"/>
              </a:rPr>
              <a:t>luft</a:t>
            </a:r>
            <a:r>
              <a:rPr lang="en-US" sz="4000" dirty="0">
                <a:solidFill>
                  <a:srgbClr val="6E9A5A"/>
                </a:solidFill>
                <a:latin typeface="Kiro"/>
              </a:rPr>
              <a:t> in</a:t>
            </a:r>
          </a:p>
        </p:txBody>
      </p:sp>
      <p:sp>
        <p:nvSpPr>
          <p:cNvPr id="16" name="TextBox 16"/>
          <p:cNvSpPr txBox="1"/>
          <p:nvPr/>
        </p:nvSpPr>
        <p:spPr>
          <a:xfrm>
            <a:off x="1765943" y="2539929"/>
            <a:ext cx="5930257" cy="1395254"/>
          </a:xfrm>
          <a:prstGeom prst="rect">
            <a:avLst/>
          </a:prstGeom>
        </p:spPr>
        <p:txBody>
          <a:bodyPr wrap="square" lIns="0" tIns="0" rIns="0" bIns="0" rtlCol="0" anchor="t">
            <a:spAutoFit/>
          </a:bodyPr>
          <a:lstStyle/>
          <a:p>
            <a:pPr>
              <a:lnSpc>
                <a:spcPts val="5600"/>
              </a:lnSpc>
            </a:pPr>
            <a:r>
              <a:rPr lang="sv-SE" sz="4000" dirty="0">
                <a:solidFill>
                  <a:srgbClr val="FFFFFF"/>
                </a:solidFill>
                <a:latin typeface="Kiro"/>
              </a:rPr>
              <a:t>Ventilationssystem finns i alla moderna hus.</a:t>
            </a:r>
          </a:p>
        </p:txBody>
      </p:sp>
      <p:sp>
        <p:nvSpPr>
          <p:cNvPr id="17" name="TextBox 17"/>
          <p:cNvSpPr txBox="1"/>
          <p:nvPr/>
        </p:nvSpPr>
        <p:spPr>
          <a:xfrm>
            <a:off x="12993082" y="3296543"/>
            <a:ext cx="5023085" cy="2108654"/>
          </a:xfrm>
          <a:prstGeom prst="rect">
            <a:avLst/>
          </a:prstGeom>
        </p:spPr>
        <p:txBody>
          <a:bodyPr lIns="0" tIns="0" rIns="0" bIns="0" rtlCol="0" anchor="t">
            <a:spAutoFit/>
          </a:bodyPr>
          <a:lstStyle/>
          <a:p>
            <a:pPr>
              <a:lnSpc>
                <a:spcPts val="5600"/>
              </a:lnSpc>
            </a:pPr>
            <a:r>
              <a:rPr lang="sv-SE" sz="4000" dirty="0">
                <a:solidFill>
                  <a:srgbClr val="FFFFFF"/>
                </a:solidFill>
                <a:latin typeface="Kiro"/>
              </a:rPr>
              <a:t>Det är genom ventilation som ren luft kommer in och dålig luft åker ut.</a:t>
            </a:r>
            <a:r>
              <a:rPr lang="sv-SE" sz="4000" dirty="0">
                <a:solidFill>
                  <a:srgbClr val="FFFFFF"/>
                </a:solidFill>
                <a:latin typeface="Arimo"/>
              </a:rPr>
              <a:t> </a:t>
            </a:r>
          </a:p>
        </p:txBody>
      </p:sp>
      <p:sp>
        <p:nvSpPr>
          <p:cNvPr id="19" name="TextBox 19"/>
          <p:cNvSpPr txBox="1"/>
          <p:nvPr/>
        </p:nvSpPr>
        <p:spPr>
          <a:xfrm>
            <a:off x="11409753" y="843988"/>
            <a:ext cx="4820847" cy="1506053"/>
          </a:xfrm>
          <a:prstGeom prst="rect">
            <a:avLst/>
          </a:prstGeom>
        </p:spPr>
        <p:txBody>
          <a:bodyPr wrap="square" lIns="0" tIns="0" rIns="0" bIns="0" rtlCol="0" anchor="t">
            <a:spAutoFit/>
          </a:bodyPr>
          <a:lstStyle/>
          <a:p>
            <a:pPr>
              <a:lnSpc>
                <a:spcPts val="5600"/>
              </a:lnSpc>
              <a:spcBef>
                <a:spcPct val="0"/>
              </a:spcBef>
            </a:pPr>
            <a:r>
              <a:rPr lang="en-US" sz="7200" dirty="0" err="1">
                <a:solidFill>
                  <a:srgbClr val="6E9A5A"/>
                </a:solidFill>
                <a:latin typeface="Kiro"/>
              </a:rPr>
              <a:t>Vad</a:t>
            </a:r>
            <a:r>
              <a:rPr lang="en-US" sz="7200" dirty="0">
                <a:solidFill>
                  <a:srgbClr val="6E9A5A"/>
                </a:solidFill>
                <a:latin typeface="Kiro"/>
              </a:rPr>
              <a:t> </a:t>
            </a:r>
            <a:r>
              <a:rPr lang="en-US" sz="7200" dirty="0" err="1">
                <a:solidFill>
                  <a:srgbClr val="6E9A5A"/>
                </a:solidFill>
                <a:latin typeface="Kiro"/>
              </a:rPr>
              <a:t>innebär</a:t>
            </a:r>
            <a:r>
              <a:rPr lang="en-US" sz="7200" dirty="0">
                <a:solidFill>
                  <a:srgbClr val="6E9A5A"/>
                </a:solidFill>
                <a:latin typeface="Kiro"/>
              </a:rPr>
              <a:t> ventilation?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2099613" y="1416739"/>
            <a:ext cx="9576650" cy="2113399"/>
          </a:xfrm>
          <a:prstGeom prst="rect">
            <a:avLst/>
          </a:prstGeom>
        </p:spPr>
        <p:txBody>
          <a:bodyPr wrap="square" lIns="0" tIns="0" rIns="0" bIns="0" rtlCol="0" anchor="t">
            <a:spAutoFit/>
          </a:bodyPr>
          <a:lstStyle/>
          <a:p>
            <a:pPr>
              <a:lnSpc>
                <a:spcPts val="5600"/>
              </a:lnSpc>
            </a:pPr>
            <a:r>
              <a:rPr lang="sv-SE" sz="4000" dirty="0">
                <a:solidFill>
                  <a:srgbClr val="FFFFFF"/>
                </a:solidFill>
                <a:latin typeface="Kiro"/>
              </a:rPr>
              <a:t>Ventilation och uppvärmning har oftast hängt ihop. Detta har att göra med att lufttrycket ändras när luft värms upp.</a:t>
            </a: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676263" y="3866170"/>
            <a:ext cx="6059083" cy="6059083"/>
          </a:xfrm>
          <a:prstGeom prst="rect">
            <a:avLst/>
          </a:prstGeom>
        </p:spPr>
      </p:pic>
      <p:grpSp>
        <p:nvGrpSpPr>
          <p:cNvPr id="7" name="Group 8">
            <a:extLst>
              <a:ext uri="{FF2B5EF4-FFF2-40B4-BE49-F238E27FC236}">
                <a16:creationId xmlns:a16="http://schemas.microsoft.com/office/drawing/2014/main" id="{15B673F8-79C8-6F4F-9CDC-ED365BE45047}"/>
              </a:ext>
            </a:extLst>
          </p:cNvPr>
          <p:cNvGrpSpPr/>
          <p:nvPr/>
        </p:nvGrpSpPr>
        <p:grpSpPr>
          <a:xfrm>
            <a:off x="1676400" y="4338248"/>
            <a:ext cx="9150278" cy="5114925"/>
            <a:chOff x="0" y="0"/>
            <a:chExt cx="4339036" cy="1714500"/>
          </a:xfrm>
          <a:solidFill>
            <a:srgbClr val="6E9A5A"/>
          </a:solidFill>
        </p:grpSpPr>
        <p:sp>
          <p:nvSpPr>
            <p:cNvPr id="8" name="Freeform 9">
              <a:extLst>
                <a:ext uri="{FF2B5EF4-FFF2-40B4-BE49-F238E27FC236}">
                  <a16:creationId xmlns:a16="http://schemas.microsoft.com/office/drawing/2014/main" id="{FBEC7626-4C53-F149-99D6-D3C80C6D38BE}"/>
                </a:ext>
              </a:extLst>
            </p:cNvPr>
            <p:cNvSpPr/>
            <p:nvPr/>
          </p:nvSpPr>
          <p:spPr>
            <a:xfrm>
              <a:off x="10160" y="16510"/>
              <a:ext cx="4316176" cy="1686560"/>
            </a:xfrm>
            <a:custGeom>
              <a:avLst/>
              <a:gdLst/>
              <a:ahLst/>
              <a:cxnLst/>
              <a:rect l="l" t="t" r="r" b="b"/>
              <a:pathLst>
                <a:path w="4316176" h="1686560">
                  <a:moveTo>
                    <a:pt x="4316176" y="1686560"/>
                  </a:moveTo>
                  <a:lnTo>
                    <a:pt x="0" y="1678940"/>
                  </a:lnTo>
                  <a:lnTo>
                    <a:pt x="0" y="598170"/>
                  </a:lnTo>
                  <a:lnTo>
                    <a:pt x="17780" y="19050"/>
                  </a:lnTo>
                  <a:lnTo>
                    <a:pt x="2150261" y="0"/>
                  </a:lnTo>
                  <a:lnTo>
                    <a:pt x="4297126" y="5080"/>
                  </a:lnTo>
                  <a:close/>
                </a:path>
              </a:pathLst>
            </a:custGeom>
            <a:grpFill/>
          </p:spPr>
        </p:sp>
        <p:sp>
          <p:nvSpPr>
            <p:cNvPr id="9" name="Freeform 10">
              <a:extLst>
                <a:ext uri="{FF2B5EF4-FFF2-40B4-BE49-F238E27FC236}">
                  <a16:creationId xmlns:a16="http://schemas.microsoft.com/office/drawing/2014/main" id="{84DFA541-EA74-5045-BBB9-BCD22FA02DC5}"/>
                </a:ext>
              </a:extLst>
            </p:cNvPr>
            <p:cNvSpPr/>
            <p:nvPr/>
          </p:nvSpPr>
          <p:spPr>
            <a:xfrm>
              <a:off x="-3810" y="0"/>
              <a:ext cx="4345386" cy="1713230"/>
            </a:xfrm>
            <a:custGeom>
              <a:avLst/>
              <a:gdLst/>
              <a:ahLst/>
              <a:cxnLst/>
              <a:rect l="l" t="t" r="r" b="b"/>
              <a:pathLst>
                <a:path w="4345386" h="1713230">
                  <a:moveTo>
                    <a:pt x="4311096" y="21590"/>
                  </a:moveTo>
                  <a:cubicBezTo>
                    <a:pt x="4312366" y="34290"/>
                    <a:pt x="4312366" y="44450"/>
                    <a:pt x="4313636" y="54610"/>
                  </a:cubicBezTo>
                  <a:cubicBezTo>
                    <a:pt x="4316176" y="88900"/>
                    <a:pt x="4317446" y="124460"/>
                    <a:pt x="4319986" y="158750"/>
                  </a:cubicBezTo>
                  <a:cubicBezTo>
                    <a:pt x="4319986" y="208280"/>
                    <a:pt x="4332686" y="1184910"/>
                    <a:pt x="4339036" y="1234440"/>
                  </a:cubicBezTo>
                  <a:cubicBezTo>
                    <a:pt x="4345386" y="1309370"/>
                    <a:pt x="4341576" y="1385570"/>
                    <a:pt x="4341576" y="1460500"/>
                  </a:cubicBezTo>
                  <a:cubicBezTo>
                    <a:pt x="4341576" y="1526540"/>
                    <a:pt x="4342846" y="1587500"/>
                    <a:pt x="4344116" y="1652270"/>
                  </a:cubicBezTo>
                  <a:cubicBezTo>
                    <a:pt x="4344116" y="1673860"/>
                    <a:pt x="4344116" y="1687830"/>
                    <a:pt x="4344116" y="1711960"/>
                  </a:cubicBezTo>
                  <a:cubicBezTo>
                    <a:pt x="4321256" y="1711960"/>
                    <a:pt x="4300936" y="1713230"/>
                    <a:pt x="4272083" y="1711960"/>
                  </a:cubicBezTo>
                  <a:cubicBezTo>
                    <a:pt x="4053914" y="1706880"/>
                    <a:pt x="3832388" y="1713230"/>
                    <a:pt x="3614218" y="1708150"/>
                  </a:cubicBezTo>
                  <a:cubicBezTo>
                    <a:pt x="3483317" y="1704340"/>
                    <a:pt x="3355771" y="1706880"/>
                    <a:pt x="3224870" y="1704340"/>
                  </a:cubicBezTo>
                  <a:cubicBezTo>
                    <a:pt x="3164454" y="1703070"/>
                    <a:pt x="3104037" y="1701800"/>
                    <a:pt x="3043621" y="1700530"/>
                  </a:cubicBezTo>
                  <a:cubicBezTo>
                    <a:pt x="3006700" y="1700530"/>
                    <a:pt x="2973136" y="1701800"/>
                    <a:pt x="2936215" y="1701800"/>
                  </a:cubicBezTo>
                  <a:cubicBezTo>
                    <a:pt x="2842234" y="1700530"/>
                    <a:pt x="2583787" y="1701800"/>
                    <a:pt x="2489807" y="1700530"/>
                  </a:cubicBezTo>
                  <a:cubicBezTo>
                    <a:pt x="2422677" y="1699260"/>
                    <a:pt x="1080097" y="1708150"/>
                    <a:pt x="1012967" y="1706880"/>
                  </a:cubicBezTo>
                  <a:cubicBezTo>
                    <a:pt x="996185" y="1706880"/>
                    <a:pt x="976046" y="1708150"/>
                    <a:pt x="959264" y="1708150"/>
                  </a:cubicBezTo>
                  <a:cubicBezTo>
                    <a:pt x="918987" y="1708150"/>
                    <a:pt x="882066" y="1709420"/>
                    <a:pt x="841788" y="1709420"/>
                  </a:cubicBezTo>
                  <a:cubicBezTo>
                    <a:pt x="741095" y="1709420"/>
                    <a:pt x="643758" y="1708150"/>
                    <a:pt x="543064" y="1706880"/>
                  </a:cubicBezTo>
                  <a:cubicBezTo>
                    <a:pt x="482648" y="1705610"/>
                    <a:pt x="422232" y="1704340"/>
                    <a:pt x="365172" y="1703070"/>
                  </a:cubicBezTo>
                  <a:cubicBezTo>
                    <a:pt x="257766" y="1701800"/>
                    <a:pt x="150359" y="1700530"/>
                    <a:pt x="48260" y="1700530"/>
                  </a:cubicBezTo>
                  <a:cubicBezTo>
                    <a:pt x="38100" y="1700530"/>
                    <a:pt x="29210" y="1700530"/>
                    <a:pt x="19050" y="1699260"/>
                  </a:cubicBezTo>
                  <a:cubicBezTo>
                    <a:pt x="10160" y="1697990"/>
                    <a:pt x="5080" y="1691640"/>
                    <a:pt x="7620" y="1682750"/>
                  </a:cubicBezTo>
                  <a:cubicBezTo>
                    <a:pt x="16510" y="1651000"/>
                    <a:pt x="12700" y="1619250"/>
                    <a:pt x="11430" y="1586230"/>
                  </a:cubicBezTo>
                  <a:cubicBezTo>
                    <a:pt x="10160" y="1518920"/>
                    <a:pt x="6350" y="1452880"/>
                    <a:pt x="7620" y="1385570"/>
                  </a:cubicBezTo>
                  <a:cubicBezTo>
                    <a:pt x="5080" y="1301750"/>
                    <a:pt x="0" y="264160"/>
                    <a:pt x="7620" y="179070"/>
                  </a:cubicBezTo>
                  <a:cubicBezTo>
                    <a:pt x="8890" y="162560"/>
                    <a:pt x="7620" y="144780"/>
                    <a:pt x="8890" y="128270"/>
                  </a:cubicBezTo>
                  <a:cubicBezTo>
                    <a:pt x="10160" y="101600"/>
                    <a:pt x="12700" y="72390"/>
                    <a:pt x="13970" y="44450"/>
                  </a:cubicBezTo>
                  <a:cubicBezTo>
                    <a:pt x="13970" y="41910"/>
                    <a:pt x="15240" y="39370"/>
                    <a:pt x="16510" y="38100"/>
                  </a:cubicBezTo>
                  <a:cubicBezTo>
                    <a:pt x="38100" y="35560"/>
                    <a:pt x="66448" y="30480"/>
                    <a:pt x="120151" y="29210"/>
                  </a:cubicBezTo>
                  <a:cubicBezTo>
                    <a:pt x="210775" y="25400"/>
                    <a:pt x="301400" y="22860"/>
                    <a:pt x="395380" y="20320"/>
                  </a:cubicBezTo>
                  <a:cubicBezTo>
                    <a:pt x="459153" y="17780"/>
                    <a:pt x="522925" y="16510"/>
                    <a:pt x="583342" y="13970"/>
                  </a:cubicBezTo>
                  <a:cubicBezTo>
                    <a:pt x="643758" y="11430"/>
                    <a:pt x="707530" y="8890"/>
                    <a:pt x="767946" y="8890"/>
                  </a:cubicBezTo>
                  <a:cubicBezTo>
                    <a:pt x="835075" y="7620"/>
                    <a:pt x="902205" y="10160"/>
                    <a:pt x="969334" y="8890"/>
                  </a:cubicBezTo>
                  <a:cubicBezTo>
                    <a:pt x="1053245" y="8890"/>
                    <a:pt x="2573718" y="6350"/>
                    <a:pt x="2657629" y="5080"/>
                  </a:cubicBezTo>
                  <a:cubicBezTo>
                    <a:pt x="2738184" y="3810"/>
                    <a:pt x="2818739" y="2540"/>
                    <a:pt x="2902650" y="2540"/>
                  </a:cubicBezTo>
                  <a:cubicBezTo>
                    <a:pt x="3040265" y="1270"/>
                    <a:pt x="3174523" y="0"/>
                    <a:pt x="3312138" y="0"/>
                  </a:cubicBezTo>
                  <a:cubicBezTo>
                    <a:pt x="3369197" y="0"/>
                    <a:pt x="3429613" y="2540"/>
                    <a:pt x="3486673" y="2540"/>
                  </a:cubicBezTo>
                  <a:cubicBezTo>
                    <a:pt x="3644426" y="3810"/>
                    <a:pt x="3805536" y="5080"/>
                    <a:pt x="3963289" y="7620"/>
                  </a:cubicBezTo>
                  <a:cubicBezTo>
                    <a:pt x="4047201" y="8890"/>
                    <a:pt x="4131112" y="12700"/>
                    <a:pt x="4215023" y="16510"/>
                  </a:cubicBezTo>
                  <a:cubicBezTo>
                    <a:pt x="4235162" y="16510"/>
                    <a:pt x="4255300" y="16510"/>
                    <a:pt x="4272083" y="16510"/>
                  </a:cubicBezTo>
                  <a:cubicBezTo>
                    <a:pt x="4292046" y="17780"/>
                    <a:pt x="4300936" y="20320"/>
                    <a:pt x="4311096" y="21590"/>
                  </a:cubicBezTo>
                  <a:close/>
                  <a:moveTo>
                    <a:pt x="4321257" y="1695450"/>
                  </a:moveTo>
                  <a:cubicBezTo>
                    <a:pt x="4322526" y="1678940"/>
                    <a:pt x="4323796" y="1666240"/>
                    <a:pt x="4323796" y="1653540"/>
                  </a:cubicBezTo>
                  <a:cubicBezTo>
                    <a:pt x="4322526" y="1581150"/>
                    <a:pt x="4321257" y="1513840"/>
                    <a:pt x="4321257" y="1441450"/>
                  </a:cubicBezTo>
                  <a:cubicBezTo>
                    <a:pt x="4321257" y="1408430"/>
                    <a:pt x="4323796" y="1375410"/>
                    <a:pt x="4322526" y="1342390"/>
                  </a:cubicBezTo>
                  <a:cubicBezTo>
                    <a:pt x="4322526" y="1311910"/>
                    <a:pt x="4321257" y="1280160"/>
                    <a:pt x="4319986" y="1249680"/>
                  </a:cubicBezTo>
                  <a:cubicBezTo>
                    <a:pt x="4314907" y="1202690"/>
                    <a:pt x="4303476" y="229870"/>
                    <a:pt x="4303476" y="182880"/>
                  </a:cubicBezTo>
                  <a:cubicBezTo>
                    <a:pt x="4300936" y="143510"/>
                    <a:pt x="4298396" y="102870"/>
                    <a:pt x="4295857" y="63500"/>
                  </a:cubicBezTo>
                  <a:cubicBezTo>
                    <a:pt x="4294586" y="44450"/>
                    <a:pt x="4293316" y="43180"/>
                    <a:pt x="4262014" y="41910"/>
                  </a:cubicBezTo>
                  <a:cubicBezTo>
                    <a:pt x="4251944" y="41910"/>
                    <a:pt x="4245231" y="41910"/>
                    <a:pt x="4235162" y="40640"/>
                  </a:cubicBezTo>
                  <a:cubicBezTo>
                    <a:pt x="4151251" y="36830"/>
                    <a:pt x="4063983" y="31750"/>
                    <a:pt x="3980072" y="30480"/>
                  </a:cubicBezTo>
                  <a:cubicBezTo>
                    <a:pt x="3775328" y="26670"/>
                    <a:pt x="3567228" y="25400"/>
                    <a:pt x="3362484" y="22860"/>
                  </a:cubicBezTo>
                  <a:cubicBezTo>
                    <a:pt x="3332276" y="22860"/>
                    <a:pt x="3298712" y="22860"/>
                    <a:pt x="3268504" y="22860"/>
                  </a:cubicBezTo>
                  <a:cubicBezTo>
                    <a:pt x="3218157" y="22860"/>
                    <a:pt x="3167810" y="22860"/>
                    <a:pt x="3120820" y="22860"/>
                  </a:cubicBezTo>
                  <a:cubicBezTo>
                    <a:pt x="3013413" y="22860"/>
                    <a:pt x="2906007" y="22860"/>
                    <a:pt x="2801957" y="24130"/>
                  </a:cubicBezTo>
                  <a:cubicBezTo>
                    <a:pt x="2711333" y="25400"/>
                    <a:pt x="1184146" y="29210"/>
                    <a:pt x="1093522" y="29210"/>
                  </a:cubicBezTo>
                  <a:cubicBezTo>
                    <a:pt x="945838" y="29210"/>
                    <a:pt x="798155" y="26670"/>
                    <a:pt x="650471" y="33020"/>
                  </a:cubicBezTo>
                  <a:cubicBezTo>
                    <a:pt x="573272" y="36830"/>
                    <a:pt x="499430" y="36830"/>
                    <a:pt x="425588" y="38100"/>
                  </a:cubicBezTo>
                  <a:cubicBezTo>
                    <a:pt x="298043" y="41910"/>
                    <a:pt x="170498" y="45720"/>
                    <a:pt x="49530" y="50800"/>
                  </a:cubicBezTo>
                  <a:cubicBezTo>
                    <a:pt x="36830" y="50800"/>
                    <a:pt x="34290" y="53340"/>
                    <a:pt x="33020" y="68580"/>
                  </a:cubicBezTo>
                  <a:cubicBezTo>
                    <a:pt x="31750" y="91440"/>
                    <a:pt x="31750" y="114300"/>
                    <a:pt x="30480" y="137160"/>
                  </a:cubicBezTo>
                  <a:cubicBezTo>
                    <a:pt x="29210" y="175260"/>
                    <a:pt x="26670" y="212090"/>
                    <a:pt x="25400" y="250190"/>
                  </a:cubicBezTo>
                  <a:cubicBezTo>
                    <a:pt x="20320" y="290830"/>
                    <a:pt x="26670" y="1283970"/>
                    <a:pt x="29210" y="1324610"/>
                  </a:cubicBezTo>
                  <a:cubicBezTo>
                    <a:pt x="29210" y="1367790"/>
                    <a:pt x="29210" y="1412240"/>
                    <a:pt x="30480" y="1455420"/>
                  </a:cubicBezTo>
                  <a:cubicBezTo>
                    <a:pt x="30480" y="1487170"/>
                    <a:pt x="33020" y="1518920"/>
                    <a:pt x="33020" y="1550670"/>
                  </a:cubicBezTo>
                  <a:cubicBezTo>
                    <a:pt x="33020" y="1584960"/>
                    <a:pt x="33020" y="1619250"/>
                    <a:pt x="31750" y="1653540"/>
                  </a:cubicBezTo>
                  <a:cubicBezTo>
                    <a:pt x="31750" y="1657350"/>
                    <a:pt x="31750" y="1659890"/>
                    <a:pt x="31750" y="1663700"/>
                  </a:cubicBezTo>
                  <a:cubicBezTo>
                    <a:pt x="31750" y="1673860"/>
                    <a:pt x="35560" y="1677670"/>
                    <a:pt x="44450" y="1677670"/>
                  </a:cubicBezTo>
                  <a:cubicBezTo>
                    <a:pt x="73161" y="1677670"/>
                    <a:pt x="120151" y="1678940"/>
                    <a:pt x="163785" y="1678940"/>
                  </a:cubicBezTo>
                  <a:cubicBezTo>
                    <a:pt x="227558" y="1678940"/>
                    <a:pt x="294687" y="1676400"/>
                    <a:pt x="358459" y="1678940"/>
                  </a:cubicBezTo>
                  <a:cubicBezTo>
                    <a:pt x="462509" y="1682750"/>
                    <a:pt x="566559" y="1685290"/>
                    <a:pt x="670609" y="1684020"/>
                  </a:cubicBezTo>
                  <a:cubicBezTo>
                    <a:pt x="737738" y="1682750"/>
                    <a:pt x="801511" y="1685290"/>
                    <a:pt x="868640" y="1685290"/>
                  </a:cubicBezTo>
                  <a:cubicBezTo>
                    <a:pt x="965977" y="1685290"/>
                    <a:pt x="1063314" y="1684020"/>
                    <a:pt x="1160651" y="1685290"/>
                  </a:cubicBezTo>
                  <a:cubicBezTo>
                    <a:pt x="1304979" y="1686560"/>
                    <a:pt x="2889225" y="1676400"/>
                    <a:pt x="3036908" y="1678940"/>
                  </a:cubicBezTo>
                  <a:cubicBezTo>
                    <a:pt x="3100681" y="1680210"/>
                    <a:pt x="3164454" y="1681480"/>
                    <a:pt x="3224870" y="1681480"/>
                  </a:cubicBezTo>
                  <a:cubicBezTo>
                    <a:pt x="3335633" y="1684020"/>
                    <a:pt x="3443039" y="1680210"/>
                    <a:pt x="3553802" y="1684020"/>
                  </a:cubicBezTo>
                  <a:cubicBezTo>
                    <a:pt x="3644427" y="1686560"/>
                    <a:pt x="3735050" y="1686560"/>
                    <a:pt x="3825675" y="1689100"/>
                  </a:cubicBezTo>
                  <a:cubicBezTo>
                    <a:pt x="3959933" y="1692910"/>
                    <a:pt x="4094191" y="1695450"/>
                    <a:pt x="4228449" y="1696720"/>
                  </a:cubicBezTo>
                  <a:cubicBezTo>
                    <a:pt x="4278796" y="1696720"/>
                    <a:pt x="4300936" y="1695450"/>
                    <a:pt x="4321257" y="1695450"/>
                  </a:cubicBezTo>
                  <a:close/>
                </a:path>
              </a:pathLst>
            </a:custGeom>
            <a:grpFill/>
          </p:spPr>
        </p:sp>
      </p:grpSp>
      <p:sp>
        <p:nvSpPr>
          <p:cNvPr id="10" name="Rektangel 9">
            <a:extLst>
              <a:ext uri="{FF2B5EF4-FFF2-40B4-BE49-F238E27FC236}">
                <a16:creationId xmlns:a16="http://schemas.microsoft.com/office/drawing/2014/main" id="{DAB5FF1B-D3B3-2D4D-9D2D-6ED89C047A42}"/>
              </a:ext>
            </a:extLst>
          </p:cNvPr>
          <p:cNvSpPr/>
          <p:nvPr/>
        </p:nvSpPr>
        <p:spPr>
          <a:xfrm>
            <a:off x="1948530" y="5318238"/>
            <a:ext cx="8851366" cy="3170099"/>
          </a:xfrm>
          <a:prstGeom prst="rect">
            <a:avLst/>
          </a:prstGeom>
        </p:spPr>
        <p:txBody>
          <a:bodyPr wrap="square">
            <a:spAutoFit/>
          </a:bodyPr>
          <a:lstStyle/>
          <a:p>
            <a:endParaRPr lang="sv-SE" sz="4000" dirty="0">
              <a:solidFill>
                <a:schemeClr val="bg1"/>
              </a:solidFill>
              <a:latin typeface="Kiro" panose="020B06060202030B0204" pitchFamily="34" charset="77"/>
            </a:endParaRPr>
          </a:p>
          <a:p>
            <a:r>
              <a:rPr lang="sv-SE" sz="4000" dirty="0">
                <a:solidFill>
                  <a:schemeClr val="bg1"/>
                </a:solidFill>
                <a:latin typeface="Kiro" panose="020B06060202030B0204" pitchFamily="34" charset="77"/>
              </a:rPr>
              <a:t>Förr i tiden räckte det att få den naturliga ventilation som behövdes genom det undertryck som bildas i kakelugnar och kaminer. </a:t>
            </a:r>
          </a:p>
        </p:txBody>
      </p:sp>
      <p:sp>
        <p:nvSpPr>
          <p:cNvPr id="11" name="Rektangel 10">
            <a:extLst>
              <a:ext uri="{FF2B5EF4-FFF2-40B4-BE49-F238E27FC236}">
                <a16:creationId xmlns:a16="http://schemas.microsoft.com/office/drawing/2014/main" id="{0AB3D2F7-57BC-7B4F-96FC-D073F1A5C7D0}"/>
              </a:ext>
            </a:extLst>
          </p:cNvPr>
          <p:cNvSpPr/>
          <p:nvPr/>
        </p:nvSpPr>
        <p:spPr>
          <a:xfrm>
            <a:off x="5228992" y="4728001"/>
            <a:ext cx="2039738" cy="830997"/>
          </a:xfrm>
          <a:prstGeom prst="rect">
            <a:avLst/>
          </a:prstGeom>
        </p:spPr>
        <p:txBody>
          <a:bodyPr wrap="square">
            <a:spAutoFit/>
          </a:bodyPr>
          <a:lstStyle/>
          <a:p>
            <a:r>
              <a:rPr lang="sv-SE" sz="4800" dirty="0">
                <a:solidFill>
                  <a:schemeClr val="bg1"/>
                </a:solidFill>
                <a:latin typeface="Kiro" panose="020B06060202030B0204" pitchFamily="34" charset="77"/>
              </a:rPr>
              <a:t>FAKTA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1626940" y="5834105"/>
            <a:ext cx="9913633" cy="1393825"/>
          </a:xfrm>
          <a:prstGeom prst="rect">
            <a:avLst/>
          </a:prstGeom>
        </p:spPr>
        <p:txBody>
          <a:bodyPr lIns="0" tIns="0" rIns="0" bIns="0" rtlCol="0" anchor="t">
            <a:spAutoFit/>
          </a:bodyPr>
          <a:lstStyle/>
          <a:p>
            <a:pPr>
              <a:lnSpc>
                <a:spcPts val="5600"/>
              </a:lnSpc>
            </a:pPr>
            <a:r>
              <a:rPr lang="en-US" sz="4000">
                <a:solidFill>
                  <a:srgbClr val="FFFFFF"/>
                </a:solidFill>
                <a:latin typeface="Kiro"/>
              </a:rPr>
              <a:t>Detta skapar ett undertryck i byggnaden som gör att ny utomhusluft tar sig in. </a:t>
            </a: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16401" y="4359708"/>
            <a:ext cx="5736444" cy="573644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672816" y="2159159"/>
            <a:ext cx="885644" cy="1845092"/>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425672" y="2928248"/>
            <a:ext cx="885644" cy="1845092"/>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773147">
            <a:off x="10024605" y="8405138"/>
            <a:ext cx="917032" cy="1910482"/>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773147">
            <a:off x="9429978" y="7345052"/>
            <a:ext cx="982266" cy="2046388"/>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786303" flipH="1">
            <a:off x="16714464" y="8630127"/>
            <a:ext cx="885644" cy="1845092"/>
          </a:xfrm>
          <a:prstGeom prst="rect">
            <a:avLst/>
          </a:prstGeom>
        </p:spPr>
      </p:pic>
      <p:pic>
        <p:nvPicPr>
          <p:cNvPr id="11" name="Picture 1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786303" flipH="1">
            <a:off x="16714464" y="7424909"/>
            <a:ext cx="885644" cy="1845092"/>
          </a:xfrm>
          <a:prstGeom prst="rect">
            <a:avLst/>
          </a:prstGeom>
        </p:spPr>
      </p:pic>
      <p:sp>
        <p:nvSpPr>
          <p:cNvPr id="12" name="TextBox 12"/>
          <p:cNvSpPr txBox="1"/>
          <p:nvPr/>
        </p:nvSpPr>
        <p:spPr>
          <a:xfrm>
            <a:off x="1626940" y="1419384"/>
            <a:ext cx="16230600" cy="1393825"/>
          </a:xfrm>
          <a:prstGeom prst="rect">
            <a:avLst/>
          </a:prstGeom>
        </p:spPr>
        <p:txBody>
          <a:bodyPr lIns="0" tIns="0" rIns="0" bIns="0" rtlCol="0" anchor="t">
            <a:spAutoFit/>
          </a:bodyPr>
          <a:lstStyle/>
          <a:p>
            <a:pPr>
              <a:lnSpc>
                <a:spcPts val="5600"/>
              </a:lnSpc>
              <a:spcBef>
                <a:spcPct val="0"/>
              </a:spcBef>
            </a:pPr>
            <a:r>
              <a:rPr lang="en-US" sz="4000" dirty="0" err="1">
                <a:solidFill>
                  <a:srgbClr val="FFFFFF"/>
                </a:solidFill>
                <a:latin typeface="Kiro"/>
              </a:rPr>
              <a:t>När</a:t>
            </a:r>
            <a:r>
              <a:rPr lang="en-US" sz="4000" dirty="0">
                <a:solidFill>
                  <a:srgbClr val="FFFFFF"/>
                </a:solidFill>
                <a:latin typeface="Kiro"/>
              </a:rPr>
              <a:t> man </a:t>
            </a:r>
            <a:r>
              <a:rPr lang="en-US" sz="4000" dirty="0" err="1">
                <a:solidFill>
                  <a:srgbClr val="FFFFFF"/>
                </a:solidFill>
                <a:latin typeface="Kiro"/>
              </a:rPr>
              <a:t>byggde</a:t>
            </a:r>
            <a:r>
              <a:rPr lang="en-US" sz="4000" dirty="0">
                <a:solidFill>
                  <a:srgbClr val="FFFFFF"/>
                </a:solidFill>
                <a:latin typeface="Kiro"/>
              </a:rPr>
              <a:t> </a:t>
            </a:r>
            <a:r>
              <a:rPr lang="en-US" sz="4000" dirty="0" err="1">
                <a:solidFill>
                  <a:srgbClr val="FFFFFF"/>
                </a:solidFill>
                <a:latin typeface="Kiro"/>
              </a:rPr>
              <a:t>hus</a:t>
            </a:r>
            <a:r>
              <a:rPr lang="en-US" sz="4000" dirty="0">
                <a:solidFill>
                  <a:srgbClr val="FFFFFF"/>
                </a:solidFill>
                <a:latin typeface="Kiro"/>
              </a:rPr>
              <a:t> för </a:t>
            </a:r>
            <a:r>
              <a:rPr lang="en-US" sz="4000" dirty="0" err="1">
                <a:solidFill>
                  <a:srgbClr val="FFFFFF"/>
                </a:solidFill>
                <a:latin typeface="Kiro"/>
              </a:rPr>
              <a:t>länge</a:t>
            </a:r>
            <a:r>
              <a:rPr lang="en-US" sz="4000" dirty="0">
                <a:solidFill>
                  <a:srgbClr val="FFFFFF"/>
                </a:solidFill>
                <a:latin typeface="Kiro"/>
              </a:rPr>
              <a:t> sedan </a:t>
            </a:r>
            <a:r>
              <a:rPr lang="en-US" sz="4000" dirty="0" err="1">
                <a:solidFill>
                  <a:srgbClr val="FFFFFF"/>
                </a:solidFill>
                <a:latin typeface="Kiro"/>
              </a:rPr>
              <a:t>skedde</a:t>
            </a:r>
            <a:r>
              <a:rPr lang="en-US" sz="4000" dirty="0">
                <a:solidFill>
                  <a:srgbClr val="FFFFFF"/>
                </a:solidFill>
                <a:latin typeface="Kiro"/>
              </a:rPr>
              <a:t> ventilation </a:t>
            </a:r>
            <a:r>
              <a:rPr lang="en-US" sz="4000" dirty="0" err="1">
                <a:solidFill>
                  <a:srgbClr val="FFFFFF"/>
                </a:solidFill>
                <a:latin typeface="Kiro"/>
              </a:rPr>
              <a:t>enligt</a:t>
            </a:r>
            <a:r>
              <a:rPr lang="en-US" sz="4000" dirty="0">
                <a:solidFill>
                  <a:srgbClr val="FFFFFF"/>
                </a:solidFill>
                <a:latin typeface="Kiro"/>
              </a:rPr>
              <a:t> </a:t>
            </a:r>
            <a:r>
              <a:rPr lang="en-US" sz="4000" dirty="0" err="1">
                <a:solidFill>
                  <a:srgbClr val="FFFFFF"/>
                </a:solidFill>
                <a:latin typeface="Kiro"/>
              </a:rPr>
              <a:t>självdragsprincipen</a:t>
            </a:r>
            <a:r>
              <a:rPr lang="en-US" sz="4000" dirty="0">
                <a:solidFill>
                  <a:srgbClr val="FFFFFF"/>
                </a:solidFill>
                <a:latin typeface="Kiro"/>
              </a:rPr>
              <a:t>. </a:t>
            </a:r>
          </a:p>
        </p:txBody>
      </p:sp>
      <p:sp>
        <p:nvSpPr>
          <p:cNvPr id="13" name="TextBox 13"/>
          <p:cNvSpPr txBox="1"/>
          <p:nvPr/>
        </p:nvSpPr>
        <p:spPr>
          <a:xfrm>
            <a:off x="1626940" y="3207504"/>
            <a:ext cx="12301388" cy="2098675"/>
          </a:xfrm>
          <a:prstGeom prst="rect">
            <a:avLst/>
          </a:prstGeom>
        </p:spPr>
        <p:txBody>
          <a:bodyPr lIns="0" tIns="0" rIns="0" bIns="0" rtlCol="0" anchor="t">
            <a:spAutoFit/>
          </a:bodyPr>
          <a:lstStyle/>
          <a:p>
            <a:pPr>
              <a:lnSpc>
                <a:spcPts val="5600"/>
              </a:lnSpc>
              <a:spcBef>
                <a:spcPct val="0"/>
              </a:spcBef>
            </a:pPr>
            <a:r>
              <a:rPr lang="sv-SE" sz="4000" dirty="0">
                <a:solidFill>
                  <a:srgbClr val="FFFFFF"/>
                </a:solidFill>
                <a:latin typeface="Kiro"/>
              </a:rPr>
              <a:t>Det vill säga att varm luft, som är lättare än kall luft, stiger uppåt i huset och försvinner ut ur huset via luftkanaler, till exempel genom en skorsten.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grpSp>
        <p:nvGrpSpPr>
          <p:cNvPr id="4" name="Group 4"/>
          <p:cNvGrpSpPr/>
          <p:nvPr/>
        </p:nvGrpSpPr>
        <p:grpSpPr>
          <a:xfrm>
            <a:off x="11835128" y="9108416"/>
            <a:ext cx="4044335" cy="858334"/>
            <a:chOff x="0" y="0"/>
            <a:chExt cx="1225556" cy="260101"/>
          </a:xfrm>
          <a:solidFill>
            <a:srgbClr val="6E9A5A"/>
          </a:solidFill>
        </p:grpSpPr>
        <p:sp>
          <p:nvSpPr>
            <p:cNvPr id="5" name="Freeform 5"/>
            <p:cNvSpPr/>
            <p:nvPr/>
          </p:nvSpPr>
          <p:spPr>
            <a:xfrm>
              <a:off x="10160" y="16510"/>
              <a:ext cx="1202696" cy="232161"/>
            </a:xfrm>
            <a:custGeom>
              <a:avLst/>
              <a:gdLst/>
              <a:ahLst/>
              <a:cxnLst/>
              <a:rect l="l" t="t" r="r" b="b"/>
              <a:pathLst>
                <a:path w="1202696" h="232161">
                  <a:moveTo>
                    <a:pt x="1202696" y="232161"/>
                  </a:moveTo>
                  <a:lnTo>
                    <a:pt x="0" y="224541"/>
                  </a:lnTo>
                  <a:lnTo>
                    <a:pt x="0" y="93747"/>
                  </a:lnTo>
                  <a:lnTo>
                    <a:pt x="17780" y="19050"/>
                  </a:lnTo>
                  <a:lnTo>
                    <a:pt x="597524" y="0"/>
                  </a:lnTo>
                  <a:lnTo>
                    <a:pt x="1183646" y="5080"/>
                  </a:lnTo>
                  <a:close/>
                </a:path>
              </a:pathLst>
            </a:custGeom>
            <a:grpFill/>
          </p:spPr>
        </p:sp>
        <p:sp>
          <p:nvSpPr>
            <p:cNvPr id="6" name="Freeform 6"/>
            <p:cNvSpPr/>
            <p:nvPr/>
          </p:nvSpPr>
          <p:spPr>
            <a:xfrm>
              <a:off x="-3810" y="0"/>
              <a:ext cx="1231906" cy="258831"/>
            </a:xfrm>
            <a:custGeom>
              <a:avLst/>
              <a:gdLst/>
              <a:ahLst/>
              <a:cxnLst/>
              <a:rect l="l" t="t" r="r" b="b"/>
              <a:pathLst>
                <a:path w="1231906" h="258831">
                  <a:moveTo>
                    <a:pt x="1197616" y="21590"/>
                  </a:moveTo>
                  <a:cubicBezTo>
                    <a:pt x="1198886" y="34290"/>
                    <a:pt x="1198886" y="44450"/>
                    <a:pt x="1200156" y="54610"/>
                  </a:cubicBezTo>
                  <a:cubicBezTo>
                    <a:pt x="1202696" y="66396"/>
                    <a:pt x="1203966" y="69363"/>
                    <a:pt x="1206506" y="72223"/>
                  </a:cubicBezTo>
                  <a:cubicBezTo>
                    <a:pt x="1206506" y="76355"/>
                    <a:pt x="1219206" y="157825"/>
                    <a:pt x="1225556" y="161957"/>
                  </a:cubicBezTo>
                  <a:cubicBezTo>
                    <a:pt x="1231906" y="168207"/>
                    <a:pt x="1228096" y="174564"/>
                    <a:pt x="1228096" y="180814"/>
                  </a:cubicBezTo>
                  <a:cubicBezTo>
                    <a:pt x="1228096" y="186323"/>
                    <a:pt x="1229366" y="191409"/>
                    <a:pt x="1230636" y="197871"/>
                  </a:cubicBezTo>
                  <a:cubicBezTo>
                    <a:pt x="1230636" y="219461"/>
                    <a:pt x="1230636" y="233431"/>
                    <a:pt x="1230636" y="257561"/>
                  </a:cubicBezTo>
                  <a:cubicBezTo>
                    <a:pt x="1207776" y="257561"/>
                    <a:pt x="1187456" y="258831"/>
                    <a:pt x="1168701" y="257561"/>
                  </a:cubicBezTo>
                  <a:cubicBezTo>
                    <a:pt x="1111029" y="252481"/>
                    <a:pt x="1052469" y="258831"/>
                    <a:pt x="994796" y="253751"/>
                  </a:cubicBezTo>
                  <a:cubicBezTo>
                    <a:pt x="960192" y="249941"/>
                    <a:pt x="926476" y="252481"/>
                    <a:pt x="891872" y="249941"/>
                  </a:cubicBezTo>
                  <a:cubicBezTo>
                    <a:pt x="875901" y="248671"/>
                    <a:pt x="859930" y="247401"/>
                    <a:pt x="843959" y="246131"/>
                  </a:cubicBezTo>
                  <a:cubicBezTo>
                    <a:pt x="834199" y="246131"/>
                    <a:pt x="825326" y="247401"/>
                    <a:pt x="815566" y="247401"/>
                  </a:cubicBezTo>
                  <a:cubicBezTo>
                    <a:pt x="790723" y="246131"/>
                    <a:pt x="722403" y="247401"/>
                    <a:pt x="697559" y="246131"/>
                  </a:cubicBezTo>
                  <a:cubicBezTo>
                    <a:pt x="679814" y="244861"/>
                    <a:pt x="324904" y="253751"/>
                    <a:pt x="307159" y="252481"/>
                  </a:cubicBezTo>
                  <a:cubicBezTo>
                    <a:pt x="302722" y="252481"/>
                    <a:pt x="297399" y="253751"/>
                    <a:pt x="292962" y="253751"/>
                  </a:cubicBezTo>
                  <a:cubicBezTo>
                    <a:pt x="282315" y="253751"/>
                    <a:pt x="272555" y="255021"/>
                    <a:pt x="261908" y="255021"/>
                  </a:cubicBezTo>
                  <a:cubicBezTo>
                    <a:pt x="235289" y="255021"/>
                    <a:pt x="209558" y="253751"/>
                    <a:pt x="182940" y="252481"/>
                  </a:cubicBezTo>
                  <a:cubicBezTo>
                    <a:pt x="166969" y="251211"/>
                    <a:pt x="150998" y="249941"/>
                    <a:pt x="135915" y="248671"/>
                  </a:cubicBezTo>
                  <a:cubicBezTo>
                    <a:pt x="107522" y="247401"/>
                    <a:pt x="79129" y="246131"/>
                    <a:pt x="48260" y="246131"/>
                  </a:cubicBezTo>
                  <a:cubicBezTo>
                    <a:pt x="38100" y="246131"/>
                    <a:pt x="29210" y="246131"/>
                    <a:pt x="19050" y="244861"/>
                  </a:cubicBezTo>
                  <a:cubicBezTo>
                    <a:pt x="10160" y="243591"/>
                    <a:pt x="5080" y="237241"/>
                    <a:pt x="7620" y="228351"/>
                  </a:cubicBezTo>
                  <a:cubicBezTo>
                    <a:pt x="16510" y="196706"/>
                    <a:pt x="12700" y="194057"/>
                    <a:pt x="11430" y="191303"/>
                  </a:cubicBezTo>
                  <a:cubicBezTo>
                    <a:pt x="10160" y="185688"/>
                    <a:pt x="6350" y="180179"/>
                    <a:pt x="7620" y="174564"/>
                  </a:cubicBezTo>
                  <a:cubicBezTo>
                    <a:pt x="5080" y="167572"/>
                    <a:pt x="0" y="81016"/>
                    <a:pt x="7620" y="73918"/>
                  </a:cubicBezTo>
                  <a:cubicBezTo>
                    <a:pt x="8890" y="72541"/>
                    <a:pt x="7620" y="71058"/>
                    <a:pt x="8890" y="69680"/>
                  </a:cubicBezTo>
                  <a:cubicBezTo>
                    <a:pt x="10160" y="67456"/>
                    <a:pt x="12700" y="65019"/>
                    <a:pt x="13970" y="44450"/>
                  </a:cubicBezTo>
                  <a:cubicBezTo>
                    <a:pt x="13970" y="41910"/>
                    <a:pt x="15240" y="39370"/>
                    <a:pt x="16510" y="38100"/>
                  </a:cubicBezTo>
                  <a:cubicBezTo>
                    <a:pt x="38100" y="35560"/>
                    <a:pt x="56947" y="30480"/>
                    <a:pt x="71144" y="29210"/>
                  </a:cubicBezTo>
                  <a:cubicBezTo>
                    <a:pt x="95100" y="25400"/>
                    <a:pt x="119057" y="22860"/>
                    <a:pt x="143900" y="20320"/>
                  </a:cubicBezTo>
                  <a:cubicBezTo>
                    <a:pt x="160758" y="17780"/>
                    <a:pt x="177617" y="16510"/>
                    <a:pt x="193588" y="13970"/>
                  </a:cubicBezTo>
                  <a:cubicBezTo>
                    <a:pt x="209559" y="11430"/>
                    <a:pt x="226417" y="8890"/>
                    <a:pt x="242388" y="8890"/>
                  </a:cubicBezTo>
                  <a:cubicBezTo>
                    <a:pt x="260133" y="7620"/>
                    <a:pt x="277879" y="10160"/>
                    <a:pt x="295624" y="8890"/>
                  </a:cubicBezTo>
                  <a:cubicBezTo>
                    <a:pt x="317806" y="8890"/>
                    <a:pt x="719741" y="6350"/>
                    <a:pt x="741923" y="5080"/>
                  </a:cubicBezTo>
                  <a:cubicBezTo>
                    <a:pt x="763217" y="3810"/>
                    <a:pt x="784512" y="2540"/>
                    <a:pt x="806694" y="2540"/>
                  </a:cubicBezTo>
                  <a:cubicBezTo>
                    <a:pt x="843072" y="1270"/>
                    <a:pt x="878563" y="0"/>
                    <a:pt x="914941" y="0"/>
                  </a:cubicBezTo>
                  <a:cubicBezTo>
                    <a:pt x="930025" y="0"/>
                    <a:pt x="945996" y="2540"/>
                    <a:pt x="961079" y="2540"/>
                  </a:cubicBezTo>
                  <a:cubicBezTo>
                    <a:pt x="1002781" y="3810"/>
                    <a:pt x="1045370" y="5080"/>
                    <a:pt x="1087072" y="7620"/>
                  </a:cubicBezTo>
                  <a:cubicBezTo>
                    <a:pt x="1109254" y="8890"/>
                    <a:pt x="1131436" y="12700"/>
                    <a:pt x="1153618" y="16510"/>
                  </a:cubicBezTo>
                  <a:cubicBezTo>
                    <a:pt x="1158941" y="16510"/>
                    <a:pt x="1164265" y="16510"/>
                    <a:pt x="1168701" y="16510"/>
                  </a:cubicBezTo>
                  <a:cubicBezTo>
                    <a:pt x="1178566" y="17780"/>
                    <a:pt x="1187456" y="20320"/>
                    <a:pt x="1197616" y="21590"/>
                  </a:cubicBezTo>
                  <a:close/>
                  <a:moveTo>
                    <a:pt x="1207776" y="241051"/>
                  </a:moveTo>
                  <a:cubicBezTo>
                    <a:pt x="1209046" y="224541"/>
                    <a:pt x="1210316" y="211841"/>
                    <a:pt x="1210316" y="199141"/>
                  </a:cubicBezTo>
                  <a:cubicBezTo>
                    <a:pt x="1209046" y="190879"/>
                    <a:pt x="1207776" y="185264"/>
                    <a:pt x="1207776" y="179225"/>
                  </a:cubicBezTo>
                  <a:cubicBezTo>
                    <a:pt x="1207776" y="176471"/>
                    <a:pt x="1210316" y="173716"/>
                    <a:pt x="1209046" y="170962"/>
                  </a:cubicBezTo>
                  <a:cubicBezTo>
                    <a:pt x="1209046" y="168419"/>
                    <a:pt x="1207776" y="165771"/>
                    <a:pt x="1206506" y="163228"/>
                  </a:cubicBezTo>
                  <a:cubicBezTo>
                    <a:pt x="1201426" y="159308"/>
                    <a:pt x="1189996" y="78156"/>
                    <a:pt x="1189996" y="74236"/>
                  </a:cubicBezTo>
                  <a:cubicBezTo>
                    <a:pt x="1187456" y="70952"/>
                    <a:pt x="1184916" y="67562"/>
                    <a:pt x="1182376" y="63500"/>
                  </a:cubicBezTo>
                  <a:cubicBezTo>
                    <a:pt x="1181106" y="44450"/>
                    <a:pt x="1179836" y="43180"/>
                    <a:pt x="1166040" y="41910"/>
                  </a:cubicBezTo>
                  <a:cubicBezTo>
                    <a:pt x="1163378" y="41910"/>
                    <a:pt x="1161603" y="41910"/>
                    <a:pt x="1158941" y="40640"/>
                  </a:cubicBezTo>
                  <a:cubicBezTo>
                    <a:pt x="1136760" y="36830"/>
                    <a:pt x="1113691" y="31750"/>
                    <a:pt x="1091509" y="30480"/>
                  </a:cubicBezTo>
                  <a:cubicBezTo>
                    <a:pt x="1037385" y="26670"/>
                    <a:pt x="982374" y="25400"/>
                    <a:pt x="928250" y="22860"/>
                  </a:cubicBezTo>
                  <a:cubicBezTo>
                    <a:pt x="920265" y="22860"/>
                    <a:pt x="911392" y="22860"/>
                    <a:pt x="903407" y="22860"/>
                  </a:cubicBezTo>
                  <a:cubicBezTo>
                    <a:pt x="890097" y="22860"/>
                    <a:pt x="876788" y="22860"/>
                    <a:pt x="864367" y="22860"/>
                  </a:cubicBezTo>
                  <a:cubicBezTo>
                    <a:pt x="835974" y="22860"/>
                    <a:pt x="807581" y="22860"/>
                    <a:pt x="780076" y="24130"/>
                  </a:cubicBezTo>
                  <a:cubicBezTo>
                    <a:pt x="756119" y="25400"/>
                    <a:pt x="352410" y="29210"/>
                    <a:pt x="328453" y="29210"/>
                  </a:cubicBezTo>
                  <a:cubicBezTo>
                    <a:pt x="289413" y="29210"/>
                    <a:pt x="250373" y="26670"/>
                    <a:pt x="211333" y="33020"/>
                  </a:cubicBezTo>
                  <a:cubicBezTo>
                    <a:pt x="190926" y="36830"/>
                    <a:pt x="171406" y="36830"/>
                    <a:pt x="151886" y="38100"/>
                  </a:cubicBezTo>
                  <a:cubicBezTo>
                    <a:pt x="118169" y="41910"/>
                    <a:pt x="84453" y="45720"/>
                    <a:pt x="49530" y="50800"/>
                  </a:cubicBezTo>
                  <a:cubicBezTo>
                    <a:pt x="36830" y="50800"/>
                    <a:pt x="34290" y="53340"/>
                    <a:pt x="33020" y="64701"/>
                  </a:cubicBezTo>
                  <a:cubicBezTo>
                    <a:pt x="31750" y="66608"/>
                    <a:pt x="31750" y="68515"/>
                    <a:pt x="30480" y="70422"/>
                  </a:cubicBezTo>
                  <a:cubicBezTo>
                    <a:pt x="29210" y="73600"/>
                    <a:pt x="26670" y="76673"/>
                    <a:pt x="25400" y="79851"/>
                  </a:cubicBezTo>
                  <a:cubicBezTo>
                    <a:pt x="20320" y="83241"/>
                    <a:pt x="26670" y="166088"/>
                    <a:pt x="29210" y="169479"/>
                  </a:cubicBezTo>
                  <a:cubicBezTo>
                    <a:pt x="29210" y="173081"/>
                    <a:pt x="29210" y="176789"/>
                    <a:pt x="30480" y="180391"/>
                  </a:cubicBezTo>
                  <a:cubicBezTo>
                    <a:pt x="30480" y="183039"/>
                    <a:pt x="33020" y="185688"/>
                    <a:pt x="33020" y="188336"/>
                  </a:cubicBezTo>
                  <a:cubicBezTo>
                    <a:pt x="33020" y="191197"/>
                    <a:pt x="33020" y="194057"/>
                    <a:pt x="31750" y="199141"/>
                  </a:cubicBezTo>
                  <a:cubicBezTo>
                    <a:pt x="31750" y="202951"/>
                    <a:pt x="31750" y="205491"/>
                    <a:pt x="31750" y="209301"/>
                  </a:cubicBezTo>
                  <a:cubicBezTo>
                    <a:pt x="31750" y="219461"/>
                    <a:pt x="35560" y="223271"/>
                    <a:pt x="44450" y="223271"/>
                  </a:cubicBezTo>
                  <a:cubicBezTo>
                    <a:pt x="58722" y="223271"/>
                    <a:pt x="71144" y="224541"/>
                    <a:pt x="82678" y="224541"/>
                  </a:cubicBezTo>
                  <a:cubicBezTo>
                    <a:pt x="99537" y="224541"/>
                    <a:pt x="117282" y="222001"/>
                    <a:pt x="134140" y="224541"/>
                  </a:cubicBezTo>
                  <a:cubicBezTo>
                    <a:pt x="161646" y="228351"/>
                    <a:pt x="189151" y="230891"/>
                    <a:pt x="216657" y="229621"/>
                  </a:cubicBezTo>
                  <a:cubicBezTo>
                    <a:pt x="234402" y="228351"/>
                    <a:pt x="251260" y="230891"/>
                    <a:pt x="269006" y="230891"/>
                  </a:cubicBezTo>
                  <a:cubicBezTo>
                    <a:pt x="294737" y="230891"/>
                    <a:pt x="320468" y="229621"/>
                    <a:pt x="346199" y="230891"/>
                  </a:cubicBezTo>
                  <a:cubicBezTo>
                    <a:pt x="384351" y="232161"/>
                    <a:pt x="803145" y="222001"/>
                    <a:pt x="842185" y="224541"/>
                  </a:cubicBezTo>
                  <a:cubicBezTo>
                    <a:pt x="859043" y="225811"/>
                    <a:pt x="875901" y="227081"/>
                    <a:pt x="891872" y="227081"/>
                  </a:cubicBezTo>
                  <a:cubicBezTo>
                    <a:pt x="921152" y="229621"/>
                    <a:pt x="949545" y="225811"/>
                    <a:pt x="978825" y="229621"/>
                  </a:cubicBezTo>
                  <a:cubicBezTo>
                    <a:pt x="1002781" y="232161"/>
                    <a:pt x="1026738" y="232161"/>
                    <a:pt x="1050694" y="234701"/>
                  </a:cubicBezTo>
                  <a:cubicBezTo>
                    <a:pt x="1086185" y="238511"/>
                    <a:pt x="1121676" y="241051"/>
                    <a:pt x="1157167" y="242321"/>
                  </a:cubicBezTo>
                  <a:cubicBezTo>
                    <a:pt x="1170476" y="242321"/>
                    <a:pt x="1187456" y="241051"/>
                    <a:pt x="1207776" y="241051"/>
                  </a:cubicBezTo>
                  <a:close/>
                </a:path>
              </a:pathLst>
            </a:custGeom>
            <a:grpFill/>
          </p:spPr>
        </p:sp>
      </p:grpSp>
      <p:sp>
        <p:nvSpPr>
          <p:cNvPr id="7" name="TextBox 7"/>
          <p:cNvSpPr txBox="1"/>
          <p:nvPr/>
        </p:nvSpPr>
        <p:spPr>
          <a:xfrm>
            <a:off x="1797187" y="952500"/>
            <a:ext cx="8107278" cy="1469505"/>
          </a:xfrm>
          <a:prstGeom prst="rect">
            <a:avLst/>
          </a:prstGeom>
        </p:spPr>
        <p:txBody>
          <a:bodyPr lIns="0" tIns="0" rIns="0" bIns="0" rtlCol="0" anchor="t">
            <a:spAutoFit/>
          </a:bodyPr>
          <a:lstStyle/>
          <a:p>
            <a:pPr>
              <a:lnSpc>
                <a:spcPts val="5880"/>
              </a:lnSpc>
            </a:pPr>
            <a:r>
              <a:rPr lang="sv-SE" sz="4200" dirty="0">
                <a:solidFill>
                  <a:srgbClr val="FFFFFF"/>
                </a:solidFill>
                <a:latin typeface="Kiro"/>
              </a:rPr>
              <a:t>I nyare byggnader använder man ventilationskanaler.</a:t>
            </a:r>
          </a:p>
        </p:txBody>
      </p:sp>
      <p:grpSp>
        <p:nvGrpSpPr>
          <p:cNvPr id="8" name="Group 8"/>
          <p:cNvGrpSpPr>
            <a:grpSpLocks noChangeAspect="1"/>
          </p:cNvGrpSpPr>
          <p:nvPr/>
        </p:nvGrpSpPr>
        <p:grpSpPr>
          <a:xfrm>
            <a:off x="12228739" y="5578131"/>
            <a:ext cx="3257115" cy="3257102"/>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6554" t="-25014" r="-14101" b="-35860"/>
              </a:stretch>
            </a:blipFill>
          </p:spPr>
        </p:sp>
      </p:grpSp>
      <p:grpSp>
        <p:nvGrpSpPr>
          <p:cNvPr id="10" name="Group 10"/>
          <p:cNvGrpSpPr>
            <a:grpSpLocks noChangeAspect="1"/>
          </p:cNvGrpSpPr>
          <p:nvPr/>
        </p:nvGrpSpPr>
        <p:grpSpPr>
          <a:xfrm>
            <a:off x="2362200" y="2871369"/>
            <a:ext cx="5657873" cy="5657850"/>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6476" r="-44039"/>
              </a:stretch>
            </a:blipFill>
          </p:spPr>
        </p:sp>
      </p:grpSp>
      <p:sp>
        <p:nvSpPr>
          <p:cNvPr id="12" name="TextBox 12"/>
          <p:cNvSpPr txBox="1"/>
          <p:nvPr/>
        </p:nvSpPr>
        <p:spPr>
          <a:xfrm>
            <a:off x="12337866" y="9171683"/>
            <a:ext cx="3103350" cy="688975"/>
          </a:xfrm>
          <a:prstGeom prst="rect">
            <a:avLst/>
          </a:prstGeom>
        </p:spPr>
        <p:txBody>
          <a:bodyPr wrap="square" lIns="0" tIns="0" rIns="0" bIns="0" rtlCol="0" anchor="t">
            <a:spAutoFit/>
          </a:bodyPr>
          <a:lstStyle/>
          <a:p>
            <a:pPr algn="ctr">
              <a:lnSpc>
                <a:spcPts val="5600"/>
              </a:lnSpc>
            </a:pPr>
            <a:r>
              <a:rPr lang="en-US" sz="4000" dirty="0" err="1">
                <a:solidFill>
                  <a:srgbClr val="FFFFFF"/>
                </a:solidFill>
                <a:latin typeface="Kiro"/>
              </a:rPr>
              <a:t>Frånluftsdon</a:t>
            </a:r>
            <a:endParaRPr lang="en-US" sz="4000" dirty="0">
              <a:solidFill>
                <a:srgbClr val="FFFFFF"/>
              </a:solidFill>
              <a:latin typeface="Kiro"/>
            </a:endParaRPr>
          </a:p>
        </p:txBody>
      </p:sp>
      <p:sp>
        <p:nvSpPr>
          <p:cNvPr id="13" name="TextBox 13"/>
          <p:cNvSpPr txBox="1"/>
          <p:nvPr/>
        </p:nvSpPr>
        <p:spPr>
          <a:xfrm>
            <a:off x="9665530" y="2202180"/>
            <a:ext cx="8383534" cy="2226122"/>
          </a:xfrm>
          <a:prstGeom prst="rect">
            <a:avLst/>
          </a:prstGeom>
        </p:spPr>
        <p:txBody>
          <a:bodyPr lIns="0" tIns="0" rIns="0" bIns="0" rtlCol="0" anchor="t">
            <a:spAutoFit/>
          </a:bodyPr>
          <a:lstStyle/>
          <a:p>
            <a:pPr>
              <a:lnSpc>
                <a:spcPts val="5880"/>
              </a:lnSpc>
              <a:spcBef>
                <a:spcPct val="0"/>
              </a:spcBef>
            </a:pPr>
            <a:r>
              <a:rPr lang="sv-SE" sz="4200" dirty="0">
                <a:solidFill>
                  <a:srgbClr val="FFFFFF"/>
                </a:solidFill>
                <a:latin typeface="Kiro"/>
              </a:rPr>
              <a:t>Plåtkanalerna avslutas med ventiler, som är det som du oftast ser hemma. Ventilerna kallas till- och frånluftsdon</a:t>
            </a:r>
          </a:p>
        </p:txBody>
      </p:sp>
      <p:grpSp>
        <p:nvGrpSpPr>
          <p:cNvPr id="14" name="Group 4">
            <a:extLst>
              <a:ext uri="{FF2B5EF4-FFF2-40B4-BE49-F238E27FC236}">
                <a16:creationId xmlns:a16="http://schemas.microsoft.com/office/drawing/2014/main" id="{80FA3838-E16A-7847-9C5B-C2F7273186C2}"/>
              </a:ext>
            </a:extLst>
          </p:cNvPr>
          <p:cNvGrpSpPr/>
          <p:nvPr/>
        </p:nvGrpSpPr>
        <p:grpSpPr>
          <a:xfrm>
            <a:off x="3168968" y="9100034"/>
            <a:ext cx="4044335" cy="858334"/>
            <a:chOff x="0" y="0"/>
            <a:chExt cx="1225556" cy="260101"/>
          </a:xfrm>
          <a:solidFill>
            <a:srgbClr val="6E9A5A"/>
          </a:solidFill>
        </p:grpSpPr>
        <p:sp>
          <p:nvSpPr>
            <p:cNvPr id="15" name="Freeform 5">
              <a:extLst>
                <a:ext uri="{FF2B5EF4-FFF2-40B4-BE49-F238E27FC236}">
                  <a16:creationId xmlns:a16="http://schemas.microsoft.com/office/drawing/2014/main" id="{05088F04-4FF0-194B-B9B4-2F3B077BC4F0}"/>
                </a:ext>
              </a:extLst>
            </p:cNvPr>
            <p:cNvSpPr/>
            <p:nvPr/>
          </p:nvSpPr>
          <p:spPr>
            <a:xfrm>
              <a:off x="10160" y="16510"/>
              <a:ext cx="1202696" cy="232161"/>
            </a:xfrm>
            <a:custGeom>
              <a:avLst/>
              <a:gdLst/>
              <a:ahLst/>
              <a:cxnLst/>
              <a:rect l="l" t="t" r="r" b="b"/>
              <a:pathLst>
                <a:path w="1202696" h="232161">
                  <a:moveTo>
                    <a:pt x="1202696" y="232161"/>
                  </a:moveTo>
                  <a:lnTo>
                    <a:pt x="0" y="224541"/>
                  </a:lnTo>
                  <a:lnTo>
                    <a:pt x="0" y="93747"/>
                  </a:lnTo>
                  <a:lnTo>
                    <a:pt x="17780" y="19050"/>
                  </a:lnTo>
                  <a:lnTo>
                    <a:pt x="597524" y="0"/>
                  </a:lnTo>
                  <a:lnTo>
                    <a:pt x="1183646" y="5080"/>
                  </a:lnTo>
                  <a:close/>
                </a:path>
              </a:pathLst>
            </a:custGeom>
            <a:grpFill/>
          </p:spPr>
        </p:sp>
        <p:sp>
          <p:nvSpPr>
            <p:cNvPr id="16" name="Freeform 6">
              <a:extLst>
                <a:ext uri="{FF2B5EF4-FFF2-40B4-BE49-F238E27FC236}">
                  <a16:creationId xmlns:a16="http://schemas.microsoft.com/office/drawing/2014/main" id="{EFE2CB7E-E26E-794D-9852-B81A91AA9F95}"/>
                </a:ext>
              </a:extLst>
            </p:cNvPr>
            <p:cNvSpPr/>
            <p:nvPr/>
          </p:nvSpPr>
          <p:spPr>
            <a:xfrm>
              <a:off x="-3810" y="0"/>
              <a:ext cx="1231906" cy="258831"/>
            </a:xfrm>
            <a:custGeom>
              <a:avLst/>
              <a:gdLst/>
              <a:ahLst/>
              <a:cxnLst/>
              <a:rect l="l" t="t" r="r" b="b"/>
              <a:pathLst>
                <a:path w="1231906" h="258831">
                  <a:moveTo>
                    <a:pt x="1197616" y="21590"/>
                  </a:moveTo>
                  <a:cubicBezTo>
                    <a:pt x="1198886" y="34290"/>
                    <a:pt x="1198886" y="44450"/>
                    <a:pt x="1200156" y="54610"/>
                  </a:cubicBezTo>
                  <a:cubicBezTo>
                    <a:pt x="1202696" y="66396"/>
                    <a:pt x="1203966" y="69363"/>
                    <a:pt x="1206506" y="72223"/>
                  </a:cubicBezTo>
                  <a:cubicBezTo>
                    <a:pt x="1206506" y="76355"/>
                    <a:pt x="1219206" y="157825"/>
                    <a:pt x="1225556" y="161957"/>
                  </a:cubicBezTo>
                  <a:cubicBezTo>
                    <a:pt x="1231906" y="168207"/>
                    <a:pt x="1228096" y="174564"/>
                    <a:pt x="1228096" y="180814"/>
                  </a:cubicBezTo>
                  <a:cubicBezTo>
                    <a:pt x="1228096" y="186323"/>
                    <a:pt x="1229366" y="191409"/>
                    <a:pt x="1230636" y="197871"/>
                  </a:cubicBezTo>
                  <a:cubicBezTo>
                    <a:pt x="1230636" y="219461"/>
                    <a:pt x="1230636" y="233431"/>
                    <a:pt x="1230636" y="257561"/>
                  </a:cubicBezTo>
                  <a:cubicBezTo>
                    <a:pt x="1207776" y="257561"/>
                    <a:pt x="1187456" y="258831"/>
                    <a:pt x="1168701" y="257561"/>
                  </a:cubicBezTo>
                  <a:cubicBezTo>
                    <a:pt x="1111029" y="252481"/>
                    <a:pt x="1052469" y="258831"/>
                    <a:pt x="994796" y="253751"/>
                  </a:cubicBezTo>
                  <a:cubicBezTo>
                    <a:pt x="960192" y="249941"/>
                    <a:pt x="926476" y="252481"/>
                    <a:pt x="891872" y="249941"/>
                  </a:cubicBezTo>
                  <a:cubicBezTo>
                    <a:pt x="875901" y="248671"/>
                    <a:pt x="859930" y="247401"/>
                    <a:pt x="843959" y="246131"/>
                  </a:cubicBezTo>
                  <a:cubicBezTo>
                    <a:pt x="834199" y="246131"/>
                    <a:pt x="825326" y="247401"/>
                    <a:pt x="815566" y="247401"/>
                  </a:cubicBezTo>
                  <a:cubicBezTo>
                    <a:pt x="790723" y="246131"/>
                    <a:pt x="722403" y="247401"/>
                    <a:pt x="697559" y="246131"/>
                  </a:cubicBezTo>
                  <a:cubicBezTo>
                    <a:pt x="679814" y="244861"/>
                    <a:pt x="324904" y="253751"/>
                    <a:pt x="307159" y="252481"/>
                  </a:cubicBezTo>
                  <a:cubicBezTo>
                    <a:pt x="302722" y="252481"/>
                    <a:pt x="297399" y="253751"/>
                    <a:pt x="292962" y="253751"/>
                  </a:cubicBezTo>
                  <a:cubicBezTo>
                    <a:pt x="282315" y="253751"/>
                    <a:pt x="272555" y="255021"/>
                    <a:pt x="261908" y="255021"/>
                  </a:cubicBezTo>
                  <a:cubicBezTo>
                    <a:pt x="235289" y="255021"/>
                    <a:pt x="209558" y="253751"/>
                    <a:pt x="182940" y="252481"/>
                  </a:cubicBezTo>
                  <a:cubicBezTo>
                    <a:pt x="166969" y="251211"/>
                    <a:pt x="150998" y="249941"/>
                    <a:pt x="135915" y="248671"/>
                  </a:cubicBezTo>
                  <a:cubicBezTo>
                    <a:pt x="107522" y="247401"/>
                    <a:pt x="79129" y="246131"/>
                    <a:pt x="48260" y="246131"/>
                  </a:cubicBezTo>
                  <a:cubicBezTo>
                    <a:pt x="38100" y="246131"/>
                    <a:pt x="29210" y="246131"/>
                    <a:pt x="19050" y="244861"/>
                  </a:cubicBezTo>
                  <a:cubicBezTo>
                    <a:pt x="10160" y="243591"/>
                    <a:pt x="5080" y="237241"/>
                    <a:pt x="7620" y="228351"/>
                  </a:cubicBezTo>
                  <a:cubicBezTo>
                    <a:pt x="16510" y="196706"/>
                    <a:pt x="12700" y="194057"/>
                    <a:pt x="11430" y="191303"/>
                  </a:cubicBezTo>
                  <a:cubicBezTo>
                    <a:pt x="10160" y="185688"/>
                    <a:pt x="6350" y="180179"/>
                    <a:pt x="7620" y="174564"/>
                  </a:cubicBezTo>
                  <a:cubicBezTo>
                    <a:pt x="5080" y="167572"/>
                    <a:pt x="0" y="81016"/>
                    <a:pt x="7620" y="73918"/>
                  </a:cubicBezTo>
                  <a:cubicBezTo>
                    <a:pt x="8890" y="72541"/>
                    <a:pt x="7620" y="71058"/>
                    <a:pt x="8890" y="69680"/>
                  </a:cubicBezTo>
                  <a:cubicBezTo>
                    <a:pt x="10160" y="67456"/>
                    <a:pt x="12700" y="65019"/>
                    <a:pt x="13970" y="44450"/>
                  </a:cubicBezTo>
                  <a:cubicBezTo>
                    <a:pt x="13970" y="41910"/>
                    <a:pt x="15240" y="39370"/>
                    <a:pt x="16510" y="38100"/>
                  </a:cubicBezTo>
                  <a:cubicBezTo>
                    <a:pt x="38100" y="35560"/>
                    <a:pt x="56947" y="30480"/>
                    <a:pt x="71144" y="29210"/>
                  </a:cubicBezTo>
                  <a:cubicBezTo>
                    <a:pt x="95100" y="25400"/>
                    <a:pt x="119057" y="22860"/>
                    <a:pt x="143900" y="20320"/>
                  </a:cubicBezTo>
                  <a:cubicBezTo>
                    <a:pt x="160758" y="17780"/>
                    <a:pt x="177617" y="16510"/>
                    <a:pt x="193588" y="13970"/>
                  </a:cubicBezTo>
                  <a:cubicBezTo>
                    <a:pt x="209559" y="11430"/>
                    <a:pt x="226417" y="8890"/>
                    <a:pt x="242388" y="8890"/>
                  </a:cubicBezTo>
                  <a:cubicBezTo>
                    <a:pt x="260133" y="7620"/>
                    <a:pt x="277879" y="10160"/>
                    <a:pt x="295624" y="8890"/>
                  </a:cubicBezTo>
                  <a:cubicBezTo>
                    <a:pt x="317806" y="8890"/>
                    <a:pt x="719741" y="6350"/>
                    <a:pt x="741923" y="5080"/>
                  </a:cubicBezTo>
                  <a:cubicBezTo>
                    <a:pt x="763217" y="3810"/>
                    <a:pt x="784512" y="2540"/>
                    <a:pt x="806694" y="2540"/>
                  </a:cubicBezTo>
                  <a:cubicBezTo>
                    <a:pt x="843072" y="1270"/>
                    <a:pt x="878563" y="0"/>
                    <a:pt x="914941" y="0"/>
                  </a:cubicBezTo>
                  <a:cubicBezTo>
                    <a:pt x="930025" y="0"/>
                    <a:pt x="945996" y="2540"/>
                    <a:pt x="961079" y="2540"/>
                  </a:cubicBezTo>
                  <a:cubicBezTo>
                    <a:pt x="1002781" y="3810"/>
                    <a:pt x="1045370" y="5080"/>
                    <a:pt x="1087072" y="7620"/>
                  </a:cubicBezTo>
                  <a:cubicBezTo>
                    <a:pt x="1109254" y="8890"/>
                    <a:pt x="1131436" y="12700"/>
                    <a:pt x="1153618" y="16510"/>
                  </a:cubicBezTo>
                  <a:cubicBezTo>
                    <a:pt x="1158941" y="16510"/>
                    <a:pt x="1164265" y="16510"/>
                    <a:pt x="1168701" y="16510"/>
                  </a:cubicBezTo>
                  <a:cubicBezTo>
                    <a:pt x="1178566" y="17780"/>
                    <a:pt x="1187456" y="20320"/>
                    <a:pt x="1197616" y="21590"/>
                  </a:cubicBezTo>
                  <a:close/>
                  <a:moveTo>
                    <a:pt x="1207776" y="241051"/>
                  </a:moveTo>
                  <a:cubicBezTo>
                    <a:pt x="1209046" y="224541"/>
                    <a:pt x="1210316" y="211841"/>
                    <a:pt x="1210316" y="199141"/>
                  </a:cubicBezTo>
                  <a:cubicBezTo>
                    <a:pt x="1209046" y="190879"/>
                    <a:pt x="1207776" y="185264"/>
                    <a:pt x="1207776" y="179225"/>
                  </a:cubicBezTo>
                  <a:cubicBezTo>
                    <a:pt x="1207776" y="176471"/>
                    <a:pt x="1210316" y="173716"/>
                    <a:pt x="1209046" y="170962"/>
                  </a:cubicBezTo>
                  <a:cubicBezTo>
                    <a:pt x="1209046" y="168419"/>
                    <a:pt x="1207776" y="165771"/>
                    <a:pt x="1206506" y="163228"/>
                  </a:cubicBezTo>
                  <a:cubicBezTo>
                    <a:pt x="1201426" y="159308"/>
                    <a:pt x="1189996" y="78156"/>
                    <a:pt x="1189996" y="74236"/>
                  </a:cubicBezTo>
                  <a:cubicBezTo>
                    <a:pt x="1187456" y="70952"/>
                    <a:pt x="1184916" y="67562"/>
                    <a:pt x="1182376" y="63500"/>
                  </a:cubicBezTo>
                  <a:cubicBezTo>
                    <a:pt x="1181106" y="44450"/>
                    <a:pt x="1179836" y="43180"/>
                    <a:pt x="1166040" y="41910"/>
                  </a:cubicBezTo>
                  <a:cubicBezTo>
                    <a:pt x="1163378" y="41910"/>
                    <a:pt x="1161603" y="41910"/>
                    <a:pt x="1158941" y="40640"/>
                  </a:cubicBezTo>
                  <a:cubicBezTo>
                    <a:pt x="1136760" y="36830"/>
                    <a:pt x="1113691" y="31750"/>
                    <a:pt x="1091509" y="30480"/>
                  </a:cubicBezTo>
                  <a:cubicBezTo>
                    <a:pt x="1037385" y="26670"/>
                    <a:pt x="982374" y="25400"/>
                    <a:pt x="928250" y="22860"/>
                  </a:cubicBezTo>
                  <a:cubicBezTo>
                    <a:pt x="920265" y="22860"/>
                    <a:pt x="911392" y="22860"/>
                    <a:pt x="903407" y="22860"/>
                  </a:cubicBezTo>
                  <a:cubicBezTo>
                    <a:pt x="890097" y="22860"/>
                    <a:pt x="876788" y="22860"/>
                    <a:pt x="864367" y="22860"/>
                  </a:cubicBezTo>
                  <a:cubicBezTo>
                    <a:pt x="835974" y="22860"/>
                    <a:pt x="807581" y="22860"/>
                    <a:pt x="780076" y="24130"/>
                  </a:cubicBezTo>
                  <a:cubicBezTo>
                    <a:pt x="756119" y="25400"/>
                    <a:pt x="352410" y="29210"/>
                    <a:pt x="328453" y="29210"/>
                  </a:cubicBezTo>
                  <a:cubicBezTo>
                    <a:pt x="289413" y="29210"/>
                    <a:pt x="250373" y="26670"/>
                    <a:pt x="211333" y="33020"/>
                  </a:cubicBezTo>
                  <a:cubicBezTo>
                    <a:pt x="190926" y="36830"/>
                    <a:pt x="171406" y="36830"/>
                    <a:pt x="151886" y="38100"/>
                  </a:cubicBezTo>
                  <a:cubicBezTo>
                    <a:pt x="118169" y="41910"/>
                    <a:pt x="84453" y="45720"/>
                    <a:pt x="49530" y="50800"/>
                  </a:cubicBezTo>
                  <a:cubicBezTo>
                    <a:pt x="36830" y="50800"/>
                    <a:pt x="34290" y="53340"/>
                    <a:pt x="33020" y="64701"/>
                  </a:cubicBezTo>
                  <a:cubicBezTo>
                    <a:pt x="31750" y="66608"/>
                    <a:pt x="31750" y="68515"/>
                    <a:pt x="30480" y="70422"/>
                  </a:cubicBezTo>
                  <a:cubicBezTo>
                    <a:pt x="29210" y="73600"/>
                    <a:pt x="26670" y="76673"/>
                    <a:pt x="25400" y="79851"/>
                  </a:cubicBezTo>
                  <a:cubicBezTo>
                    <a:pt x="20320" y="83241"/>
                    <a:pt x="26670" y="166088"/>
                    <a:pt x="29210" y="169479"/>
                  </a:cubicBezTo>
                  <a:cubicBezTo>
                    <a:pt x="29210" y="173081"/>
                    <a:pt x="29210" y="176789"/>
                    <a:pt x="30480" y="180391"/>
                  </a:cubicBezTo>
                  <a:cubicBezTo>
                    <a:pt x="30480" y="183039"/>
                    <a:pt x="33020" y="185688"/>
                    <a:pt x="33020" y="188336"/>
                  </a:cubicBezTo>
                  <a:cubicBezTo>
                    <a:pt x="33020" y="191197"/>
                    <a:pt x="33020" y="194057"/>
                    <a:pt x="31750" y="199141"/>
                  </a:cubicBezTo>
                  <a:cubicBezTo>
                    <a:pt x="31750" y="202951"/>
                    <a:pt x="31750" y="205491"/>
                    <a:pt x="31750" y="209301"/>
                  </a:cubicBezTo>
                  <a:cubicBezTo>
                    <a:pt x="31750" y="219461"/>
                    <a:pt x="35560" y="223271"/>
                    <a:pt x="44450" y="223271"/>
                  </a:cubicBezTo>
                  <a:cubicBezTo>
                    <a:pt x="58722" y="223271"/>
                    <a:pt x="71144" y="224541"/>
                    <a:pt x="82678" y="224541"/>
                  </a:cubicBezTo>
                  <a:cubicBezTo>
                    <a:pt x="99537" y="224541"/>
                    <a:pt x="117282" y="222001"/>
                    <a:pt x="134140" y="224541"/>
                  </a:cubicBezTo>
                  <a:cubicBezTo>
                    <a:pt x="161646" y="228351"/>
                    <a:pt x="189151" y="230891"/>
                    <a:pt x="216657" y="229621"/>
                  </a:cubicBezTo>
                  <a:cubicBezTo>
                    <a:pt x="234402" y="228351"/>
                    <a:pt x="251260" y="230891"/>
                    <a:pt x="269006" y="230891"/>
                  </a:cubicBezTo>
                  <a:cubicBezTo>
                    <a:pt x="294737" y="230891"/>
                    <a:pt x="320468" y="229621"/>
                    <a:pt x="346199" y="230891"/>
                  </a:cubicBezTo>
                  <a:cubicBezTo>
                    <a:pt x="384351" y="232161"/>
                    <a:pt x="803145" y="222001"/>
                    <a:pt x="842185" y="224541"/>
                  </a:cubicBezTo>
                  <a:cubicBezTo>
                    <a:pt x="859043" y="225811"/>
                    <a:pt x="875901" y="227081"/>
                    <a:pt x="891872" y="227081"/>
                  </a:cubicBezTo>
                  <a:cubicBezTo>
                    <a:pt x="921152" y="229621"/>
                    <a:pt x="949545" y="225811"/>
                    <a:pt x="978825" y="229621"/>
                  </a:cubicBezTo>
                  <a:cubicBezTo>
                    <a:pt x="1002781" y="232161"/>
                    <a:pt x="1026738" y="232161"/>
                    <a:pt x="1050694" y="234701"/>
                  </a:cubicBezTo>
                  <a:cubicBezTo>
                    <a:pt x="1086185" y="238511"/>
                    <a:pt x="1121676" y="241051"/>
                    <a:pt x="1157167" y="242321"/>
                  </a:cubicBezTo>
                  <a:cubicBezTo>
                    <a:pt x="1170476" y="242321"/>
                    <a:pt x="1187456" y="241051"/>
                    <a:pt x="1207776" y="241051"/>
                  </a:cubicBezTo>
                  <a:close/>
                </a:path>
              </a:pathLst>
            </a:custGeom>
            <a:grpFill/>
          </p:spPr>
        </p:sp>
      </p:grpSp>
      <p:sp>
        <p:nvSpPr>
          <p:cNvPr id="17" name="TextBox 12">
            <a:extLst>
              <a:ext uri="{FF2B5EF4-FFF2-40B4-BE49-F238E27FC236}">
                <a16:creationId xmlns:a16="http://schemas.microsoft.com/office/drawing/2014/main" id="{7EE7971F-0DFB-6940-97CA-890A2ACC123A}"/>
              </a:ext>
            </a:extLst>
          </p:cNvPr>
          <p:cNvSpPr txBox="1"/>
          <p:nvPr/>
        </p:nvSpPr>
        <p:spPr>
          <a:xfrm>
            <a:off x="3248597" y="9154517"/>
            <a:ext cx="3968897" cy="677108"/>
          </a:xfrm>
          <a:prstGeom prst="rect">
            <a:avLst/>
          </a:prstGeom>
        </p:spPr>
        <p:txBody>
          <a:bodyPr wrap="square" lIns="0" tIns="0" rIns="0" bIns="0" rtlCol="0" anchor="t">
            <a:spAutoFit/>
          </a:bodyPr>
          <a:lstStyle/>
          <a:p>
            <a:pPr algn="ctr">
              <a:lnSpc>
                <a:spcPts val="5600"/>
              </a:lnSpc>
            </a:pPr>
            <a:r>
              <a:rPr lang="sv-SE" sz="4000">
                <a:solidFill>
                  <a:srgbClr val="FFFFFF"/>
                </a:solidFill>
                <a:latin typeface="Kiro"/>
              </a:rPr>
              <a:t>Ventilationskanal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sp>
        <p:nvSpPr>
          <p:cNvPr id="4" name="TextBox 4"/>
          <p:cNvSpPr txBox="1"/>
          <p:nvPr/>
        </p:nvSpPr>
        <p:spPr>
          <a:xfrm>
            <a:off x="1848752" y="1276350"/>
            <a:ext cx="7772110" cy="7981950"/>
          </a:xfrm>
          <a:prstGeom prst="rect">
            <a:avLst/>
          </a:prstGeom>
        </p:spPr>
        <p:txBody>
          <a:bodyPr lIns="0" tIns="0" rIns="0" bIns="0" rtlCol="0" anchor="t">
            <a:spAutoFit/>
          </a:bodyPr>
          <a:lstStyle/>
          <a:p>
            <a:pPr>
              <a:lnSpc>
                <a:spcPts val="6300"/>
              </a:lnSpc>
            </a:pPr>
            <a:r>
              <a:rPr lang="sv-SE" sz="4500" dirty="0">
                <a:solidFill>
                  <a:srgbClr val="FFFFFF"/>
                </a:solidFill>
                <a:latin typeface="Kiro"/>
              </a:rPr>
              <a:t>De personer som arbetar med att installera och göra underhåll på ventilationssystem kallas ventilationsmontörer. </a:t>
            </a:r>
          </a:p>
          <a:p>
            <a:pPr>
              <a:lnSpc>
                <a:spcPts val="6300"/>
              </a:lnSpc>
            </a:pPr>
            <a:endParaRPr lang="sv-SE" sz="4500" dirty="0">
              <a:solidFill>
                <a:srgbClr val="FFFFFF"/>
              </a:solidFill>
              <a:latin typeface="Kiro"/>
            </a:endParaRPr>
          </a:p>
          <a:p>
            <a:pPr>
              <a:lnSpc>
                <a:spcPts val="6300"/>
              </a:lnSpc>
            </a:pPr>
            <a:r>
              <a:rPr lang="sv-SE" sz="4500" dirty="0">
                <a:solidFill>
                  <a:srgbClr val="FFFFFF"/>
                </a:solidFill>
                <a:latin typeface="Kiro"/>
              </a:rPr>
              <a:t>Till skillnad från många andra arbetsgrupper inom byggbranschen arbetar därför ventilationsmontörer till 80 % inomhus. </a:t>
            </a:r>
          </a:p>
        </p:txBody>
      </p:sp>
      <p:grpSp>
        <p:nvGrpSpPr>
          <p:cNvPr id="5" name="Group 5"/>
          <p:cNvGrpSpPr>
            <a:grpSpLocks noChangeAspect="1"/>
          </p:cNvGrpSpPr>
          <p:nvPr/>
        </p:nvGrpSpPr>
        <p:grpSpPr>
          <a:xfrm>
            <a:off x="9995012" y="1473423"/>
            <a:ext cx="7784877" cy="7784877"/>
            <a:chOff x="0" y="0"/>
            <a:chExt cx="6350000" cy="6350000"/>
          </a:xfrm>
        </p:grpSpPr>
        <p:sp>
          <p:nvSpPr>
            <p:cNvPr id="6" name="Freeform 6"/>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3"/>
              <a:stretch>
                <a:fillRect t="-24990" b="-25009"/>
              </a:stretch>
            </a:blipFill>
          </p:spPr>
        </p:sp>
      </p:grpSp>
      <p:grpSp>
        <p:nvGrpSpPr>
          <p:cNvPr id="7" name="Group 4">
            <a:extLst>
              <a:ext uri="{FF2B5EF4-FFF2-40B4-BE49-F238E27FC236}">
                <a16:creationId xmlns:a16="http://schemas.microsoft.com/office/drawing/2014/main" id="{93BB81D5-9526-6D48-A127-9B87C225E43A}"/>
              </a:ext>
            </a:extLst>
          </p:cNvPr>
          <p:cNvGrpSpPr/>
          <p:nvPr/>
        </p:nvGrpSpPr>
        <p:grpSpPr>
          <a:xfrm>
            <a:off x="9995011" y="9289473"/>
            <a:ext cx="7784877" cy="858334"/>
            <a:chOff x="0" y="0"/>
            <a:chExt cx="1225556" cy="260101"/>
          </a:xfrm>
          <a:solidFill>
            <a:srgbClr val="6E9A5A"/>
          </a:solidFill>
        </p:grpSpPr>
        <p:sp>
          <p:nvSpPr>
            <p:cNvPr id="8" name="Freeform 5">
              <a:extLst>
                <a:ext uri="{FF2B5EF4-FFF2-40B4-BE49-F238E27FC236}">
                  <a16:creationId xmlns:a16="http://schemas.microsoft.com/office/drawing/2014/main" id="{6344E8B7-CE34-EF4A-951E-929313A1A695}"/>
                </a:ext>
              </a:extLst>
            </p:cNvPr>
            <p:cNvSpPr/>
            <p:nvPr/>
          </p:nvSpPr>
          <p:spPr>
            <a:xfrm>
              <a:off x="10160" y="16510"/>
              <a:ext cx="1202696" cy="232161"/>
            </a:xfrm>
            <a:custGeom>
              <a:avLst/>
              <a:gdLst/>
              <a:ahLst/>
              <a:cxnLst/>
              <a:rect l="l" t="t" r="r" b="b"/>
              <a:pathLst>
                <a:path w="1202696" h="232161">
                  <a:moveTo>
                    <a:pt x="1202696" y="232161"/>
                  </a:moveTo>
                  <a:lnTo>
                    <a:pt x="0" y="224541"/>
                  </a:lnTo>
                  <a:lnTo>
                    <a:pt x="0" y="93747"/>
                  </a:lnTo>
                  <a:lnTo>
                    <a:pt x="17780" y="19050"/>
                  </a:lnTo>
                  <a:lnTo>
                    <a:pt x="597524" y="0"/>
                  </a:lnTo>
                  <a:lnTo>
                    <a:pt x="1183646" y="5080"/>
                  </a:lnTo>
                  <a:close/>
                </a:path>
              </a:pathLst>
            </a:custGeom>
            <a:grpFill/>
          </p:spPr>
        </p:sp>
        <p:sp>
          <p:nvSpPr>
            <p:cNvPr id="9" name="Freeform 6">
              <a:extLst>
                <a:ext uri="{FF2B5EF4-FFF2-40B4-BE49-F238E27FC236}">
                  <a16:creationId xmlns:a16="http://schemas.microsoft.com/office/drawing/2014/main" id="{914B1399-DDC8-8F45-A719-9C68EA7CA34F}"/>
                </a:ext>
              </a:extLst>
            </p:cNvPr>
            <p:cNvSpPr/>
            <p:nvPr/>
          </p:nvSpPr>
          <p:spPr>
            <a:xfrm>
              <a:off x="-3810" y="0"/>
              <a:ext cx="1231906" cy="258831"/>
            </a:xfrm>
            <a:custGeom>
              <a:avLst/>
              <a:gdLst/>
              <a:ahLst/>
              <a:cxnLst/>
              <a:rect l="l" t="t" r="r" b="b"/>
              <a:pathLst>
                <a:path w="1231906" h="258831">
                  <a:moveTo>
                    <a:pt x="1197616" y="21590"/>
                  </a:moveTo>
                  <a:cubicBezTo>
                    <a:pt x="1198886" y="34290"/>
                    <a:pt x="1198886" y="44450"/>
                    <a:pt x="1200156" y="54610"/>
                  </a:cubicBezTo>
                  <a:cubicBezTo>
                    <a:pt x="1202696" y="66396"/>
                    <a:pt x="1203966" y="69363"/>
                    <a:pt x="1206506" y="72223"/>
                  </a:cubicBezTo>
                  <a:cubicBezTo>
                    <a:pt x="1206506" y="76355"/>
                    <a:pt x="1219206" y="157825"/>
                    <a:pt x="1225556" y="161957"/>
                  </a:cubicBezTo>
                  <a:cubicBezTo>
                    <a:pt x="1231906" y="168207"/>
                    <a:pt x="1228096" y="174564"/>
                    <a:pt x="1228096" y="180814"/>
                  </a:cubicBezTo>
                  <a:cubicBezTo>
                    <a:pt x="1228096" y="186323"/>
                    <a:pt x="1229366" y="191409"/>
                    <a:pt x="1230636" y="197871"/>
                  </a:cubicBezTo>
                  <a:cubicBezTo>
                    <a:pt x="1230636" y="219461"/>
                    <a:pt x="1230636" y="233431"/>
                    <a:pt x="1230636" y="257561"/>
                  </a:cubicBezTo>
                  <a:cubicBezTo>
                    <a:pt x="1207776" y="257561"/>
                    <a:pt x="1187456" y="258831"/>
                    <a:pt x="1168701" y="257561"/>
                  </a:cubicBezTo>
                  <a:cubicBezTo>
                    <a:pt x="1111029" y="252481"/>
                    <a:pt x="1052469" y="258831"/>
                    <a:pt x="994796" y="253751"/>
                  </a:cubicBezTo>
                  <a:cubicBezTo>
                    <a:pt x="960192" y="249941"/>
                    <a:pt x="926476" y="252481"/>
                    <a:pt x="891872" y="249941"/>
                  </a:cubicBezTo>
                  <a:cubicBezTo>
                    <a:pt x="875901" y="248671"/>
                    <a:pt x="859930" y="247401"/>
                    <a:pt x="843959" y="246131"/>
                  </a:cubicBezTo>
                  <a:cubicBezTo>
                    <a:pt x="834199" y="246131"/>
                    <a:pt x="825326" y="247401"/>
                    <a:pt x="815566" y="247401"/>
                  </a:cubicBezTo>
                  <a:cubicBezTo>
                    <a:pt x="790723" y="246131"/>
                    <a:pt x="722403" y="247401"/>
                    <a:pt x="697559" y="246131"/>
                  </a:cubicBezTo>
                  <a:cubicBezTo>
                    <a:pt x="679814" y="244861"/>
                    <a:pt x="324904" y="253751"/>
                    <a:pt x="307159" y="252481"/>
                  </a:cubicBezTo>
                  <a:cubicBezTo>
                    <a:pt x="302722" y="252481"/>
                    <a:pt x="297399" y="253751"/>
                    <a:pt x="292962" y="253751"/>
                  </a:cubicBezTo>
                  <a:cubicBezTo>
                    <a:pt x="282315" y="253751"/>
                    <a:pt x="272555" y="255021"/>
                    <a:pt x="261908" y="255021"/>
                  </a:cubicBezTo>
                  <a:cubicBezTo>
                    <a:pt x="235289" y="255021"/>
                    <a:pt x="209558" y="253751"/>
                    <a:pt x="182940" y="252481"/>
                  </a:cubicBezTo>
                  <a:cubicBezTo>
                    <a:pt x="166969" y="251211"/>
                    <a:pt x="150998" y="249941"/>
                    <a:pt x="135915" y="248671"/>
                  </a:cubicBezTo>
                  <a:cubicBezTo>
                    <a:pt x="107522" y="247401"/>
                    <a:pt x="79129" y="246131"/>
                    <a:pt x="48260" y="246131"/>
                  </a:cubicBezTo>
                  <a:cubicBezTo>
                    <a:pt x="38100" y="246131"/>
                    <a:pt x="29210" y="246131"/>
                    <a:pt x="19050" y="244861"/>
                  </a:cubicBezTo>
                  <a:cubicBezTo>
                    <a:pt x="10160" y="243591"/>
                    <a:pt x="5080" y="237241"/>
                    <a:pt x="7620" y="228351"/>
                  </a:cubicBezTo>
                  <a:cubicBezTo>
                    <a:pt x="16510" y="196706"/>
                    <a:pt x="12700" y="194057"/>
                    <a:pt x="11430" y="191303"/>
                  </a:cubicBezTo>
                  <a:cubicBezTo>
                    <a:pt x="10160" y="185688"/>
                    <a:pt x="6350" y="180179"/>
                    <a:pt x="7620" y="174564"/>
                  </a:cubicBezTo>
                  <a:cubicBezTo>
                    <a:pt x="5080" y="167572"/>
                    <a:pt x="0" y="81016"/>
                    <a:pt x="7620" y="73918"/>
                  </a:cubicBezTo>
                  <a:cubicBezTo>
                    <a:pt x="8890" y="72541"/>
                    <a:pt x="7620" y="71058"/>
                    <a:pt x="8890" y="69680"/>
                  </a:cubicBezTo>
                  <a:cubicBezTo>
                    <a:pt x="10160" y="67456"/>
                    <a:pt x="12700" y="65019"/>
                    <a:pt x="13970" y="44450"/>
                  </a:cubicBezTo>
                  <a:cubicBezTo>
                    <a:pt x="13970" y="41910"/>
                    <a:pt x="15240" y="39370"/>
                    <a:pt x="16510" y="38100"/>
                  </a:cubicBezTo>
                  <a:cubicBezTo>
                    <a:pt x="38100" y="35560"/>
                    <a:pt x="56947" y="30480"/>
                    <a:pt x="71144" y="29210"/>
                  </a:cubicBezTo>
                  <a:cubicBezTo>
                    <a:pt x="95100" y="25400"/>
                    <a:pt x="119057" y="22860"/>
                    <a:pt x="143900" y="20320"/>
                  </a:cubicBezTo>
                  <a:cubicBezTo>
                    <a:pt x="160758" y="17780"/>
                    <a:pt x="177617" y="16510"/>
                    <a:pt x="193588" y="13970"/>
                  </a:cubicBezTo>
                  <a:cubicBezTo>
                    <a:pt x="209559" y="11430"/>
                    <a:pt x="226417" y="8890"/>
                    <a:pt x="242388" y="8890"/>
                  </a:cubicBezTo>
                  <a:cubicBezTo>
                    <a:pt x="260133" y="7620"/>
                    <a:pt x="277879" y="10160"/>
                    <a:pt x="295624" y="8890"/>
                  </a:cubicBezTo>
                  <a:cubicBezTo>
                    <a:pt x="317806" y="8890"/>
                    <a:pt x="719741" y="6350"/>
                    <a:pt x="741923" y="5080"/>
                  </a:cubicBezTo>
                  <a:cubicBezTo>
                    <a:pt x="763217" y="3810"/>
                    <a:pt x="784512" y="2540"/>
                    <a:pt x="806694" y="2540"/>
                  </a:cubicBezTo>
                  <a:cubicBezTo>
                    <a:pt x="843072" y="1270"/>
                    <a:pt x="878563" y="0"/>
                    <a:pt x="914941" y="0"/>
                  </a:cubicBezTo>
                  <a:cubicBezTo>
                    <a:pt x="930025" y="0"/>
                    <a:pt x="945996" y="2540"/>
                    <a:pt x="961079" y="2540"/>
                  </a:cubicBezTo>
                  <a:cubicBezTo>
                    <a:pt x="1002781" y="3810"/>
                    <a:pt x="1045370" y="5080"/>
                    <a:pt x="1087072" y="7620"/>
                  </a:cubicBezTo>
                  <a:cubicBezTo>
                    <a:pt x="1109254" y="8890"/>
                    <a:pt x="1131436" y="12700"/>
                    <a:pt x="1153618" y="16510"/>
                  </a:cubicBezTo>
                  <a:cubicBezTo>
                    <a:pt x="1158941" y="16510"/>
                    <a:pt x="1164265" y="16510"/>
                    <a:pt x="1168701" y="16510"/>
                  </a:cubicBezTo>
                  <a:cubicBezTo>
                    <a:pt x="1178566" y="17780"/>
                    <a:pt x="1187456" y="20320"/>
                    <a:pt x="1197616" y="21590"/>
                  </a:cubicBezTo>
                  <a:close/>
                  <a:moveTo>
                    <a:pt x="1207776" y="241051"/>
                  </a:moveTo>
                  <a:cubicBezTo>
                    <a:pt x="1209046" y="224541"/>
                    <a:pt x="1210316" y="211841"/>
                    <a:pt x="1210316" y="199141"/>
                  </a:cubicBezTo>
                  <a:cubicBezTo>
                    <a:pt x="1209046" y="190879"/>
                    <a:pt x="1207776" y="185264"/>
                    <a:pt x="1207776" y="179225"/>
                  </a:cubicBezTo>
                  <a:cubicBezTo>
                    <a:pt x="1207776" y="176471"/>
                    <a:pt x="1210316" y="173716"/>
                    <a:pt x="1209046" y="170962"/>
                  </a:cubicBezTo>
                  <a:cubicBezTo>
                    <a:pt x="1209046" y="168419"/>
                    <a:pt x="1207776" y="165771"/>
                    <a:pt x="1206506" y="163228"/>
                  </a:cubicBezTo>
                  <a:cubicBezTo>
                    <a:pt x="1201426" y="159308"/>
                    <a:pt x="1189996" y="78156"/>
                    <a:pt x="1189996" y="74236"/>
                  </a:cubicBezTo>
                  <a:cubicBezTo>
                    <a:pt x="1187456" y="70952"/>
                    <a:pt x="1184916" y="67562"/>
                    <a:pt x="1182376" y="63500"/>
                  </a:cubicBezTo>
                  <a:cubicBezTo>
                    <a:pt x="1181106" y="44450"/>
                    <a:pt x="1179836" y="43180"/>
                    <a:pt x="1166040" y="41910"/>
                  </a:cubicBezTo>
                  <a:cubicBezTo>
                    <a:pt x="1163378" y="41910"/>
                    <a:pt x="1161603" y="41910"/>
                    <a:pt x="1158941" y="40640"/>
                  </a:cubicBezTo>
                  <a:cubicBezTo>
                    <a:pt x="1136760" y="36830"/>
                    <a:pt x="1113691" y="31750"/>
                    <a:pt x="1091509" y="30480"/>
                  </a:cubicBezTo>
                  <a:cubicBezTo>
                    <a:pt x="1037385" y="26670"/>
                    <a:pt x="982374" y="25400"/>
                    <a:pt x="928250" y="22860"/>
                  </a:cubicBezTo>
                  <a:cubicBezTo>
                    <a:pt x="920265" y="22860"/>
                    <a:pt x="911392" y="22860"/>
                    <a:pt x="903407" y="22860"/>
                  </a:cubicBezTo>
                  <a:cubicBezTo>
                    <a:pt x="890097" y="22860"/>
                    <a:pt x="876788" y="22860"/>
                    <a:pt x="864367" y="22860"/>
                  </a:cubicBezTo>
                  <a:cubicBezTo>
                    <a:pt x="835974" y="22860"/>
                    <a:pt x="807581" y="22860"/>
                    <a:pt x="780076" y="24130"/>
                  </a:cubicBezTo>
                  <a:cubicBezTo>
                    <a:pt x="756119" y="25400"/>
                    <a:pt x="352410" y="29210"/>
                    <a:pt x="328453" y="29210"/>
                  </a:cubicBezTo>
                  <a:cubicBezTo>
                    <a:pt x="289413" y="29210"/>
                    <a:pt x="250373" y="26670"/>
                    <a:pt x="211333" y="33020"/>
                  </a:cubicBezTo>
                  <a:cubicBezTo>
                    <a:pt x="190926" y="36830"/>
                    <a:pt x="171406" y="36830"/>
                    <a:pt x="151886" y="38100"/>
                  </a:cubicBezTo>
                  <a:cubicBezTo>
                    <a:pt x="118169" y="41910"/>
                    <a:pt x="84453" y="45720"/>
                    <a:pt x="49530" y="50800"/>
                  </a:cubicBezTo>
                  <a:cubicBezTo>
                    <a:pt x="36830" y="50800"/>
                    <a:pt x="34290" y="53340"/>
                    <a:pt x="33020" y="64701"/>
                  </a:cubicBezTo>
                  <a:cubicBezTo>
                    <a:pt x="31750" y="66608"/>
                    <a:pt x="31750" y="68515"/>
                    <a:pt x="30480" y="70422"/>
                  </a:cubicBezTo>
                  <a:cubicBezTo>
                    <a:pt x="29210" y="73600"/>
                    <a:pt x="26670" y="76673"/>
                    <a:pt x="25400" y="79851"/>
                  </a:cubicBezTo>
                  <a:cubicBezTo>
                    <a:pt x="20320" y="83241"/>
                    <a:pt x="26670" y="166088"/>
                    <a:pt x="29210" y="169479"/>
                  </a:cubicBezTo>
                  <a:cubicBezTo>
                    <a:pt x="29210" y="173081"/>
                    <a:pt x="29210" y="176789"/>
                    <a:pt x="30480" y="180391"/>
                  </a:cubicBezTo>
                  <a:cubicBezTo>
                    <a:pt x="30480" y="183039"/>
                    <a:pt x="33020" y="185688"/>
                    <a:pt x="33020" y="188336"/>
                  </a:cubicBezTo>
                  <a:cubicBezTo>
                    <a:pt x="33020" y="191197"/>
                    <a:pt x="33020" y="194057"/>
                    <a:pt x="31750" y="199141"/>
                  </a:cubicBezTo>
                  <a:cubicBezTo>
                    <a:pt x="31750" y="202951"/>
                    <a:pt x="31750" y="205491"/>
                    <a:pt x="31750" y="209301"/>
                  </a:cubicBezTo>
                  <a:cubicBezTo>
                    <a:pt x="31750" y="219461"/>
                    <a:pt x="35560" y="223271"/>
                    <a:pt x="44450" y="223271"/>
                  </a:cubicBezTo>
                  <a:cubicBezTo>
                    <a:pt x="58722" y="223271"/>
                    <a:pt x="71144" y="224541"/>
                    <a:pt x="82678" y="224541"/>
                  </a:cubicBezTo>
                  <a:cubicBezTo>
                    <a:pt x="99537" y="224541"/>
                    <a:pt x="117282" y="222001"/>
                    <a:pt x="134140" y="224541"/>
                  </a:cubicBezTo>
                  <a:cubicBezTo>
                    <a:pt x="161646" y="228351"/>
                    <a:pt x="189151" y="230891"/>
                    <a:pt x="216657" y="229621"/>
                  </a:cubicBezTo>
                  <a:cubicBezTo>
                    <a:pt x="234402" y="228351"/>
                    <a:pt x="251260" y="230891"/>
                    <a:pt x="269006" y="230891"/>
                  </a:cubicBezTo>
                  <a:cubicBezTo>
                    <a:pt x="294737" y="230891"/>
                    <a:pt x="320468" y="229621"/>
                    <a:pt x="346199" y="230891"/>
                  </a:cubicBezTo>
                  <a:cubicBezTo>
                    <a:pt x="384351" y="232161"/>
                    <a:pt x="803145" y="222001"/>
                    <a:pt x="842185" y="224541"/>
                  </a:cubicBezTo>
                  <a:cubicBezTo>
                    <a:pt x="859043" y="225811"/>
                    <a:pt x="875901" y="227081"/>
                    <a:pt x="891872" y="227081"/>
                  </a:cubicBezTo>
                  <a:cubicBezTo>
                    <a:pt x="921152" y="229621"/>
                    <a:pt x="949545" y="225811"/>
                    <a:pt x="978825" y="229621"/>
                  </a:cubicBezTo>
                  <a:cubicBezTo>
                    <a:pt x="1002781" y="232161"/>
                    <a:pt x="1026738" y="232161"/>
                    <a:pt x="1050694" y="234701"/>
                  </a:cubicBezTo>
                  <a:cubicBezTo>
                    <a:pt x="1086185" y="238511"/>
                    <a:pt x="1121676" y="241051"/>
                    <a:pt x="1157167" y="242321"/>
                  </a:cubicBezTo>
                  <a:cubicBezTo>
                    <a:pt x="1170476" y="242321"/>
                    <a:pt x="1187456" y="241051"/>
                    <a:pt x="1207776" y="241051"/>
                  </a:cubicBezTo>
                  <a:close/>
                </a:path>
              </a:pathLst>
            </a:custGeom>
            <a:grpFill/>
          </p:spPr>
        </p:sp>
      </p:grpSp>
      <p:sp>
        <p:nvSpPr>
          <p:cNvPr id="10" name="TextBox 12">
            <a:extLst>
              <a:ext uri="{FF2B5EF4-FFF2-40B4-BE49-F238E27FC236}">
                <a16:creationId xmlns:a16="http://schemas.microsoft.com/office/drawing/2014/main" id="{20A1E15B-AB79-784D-91C6-6A211E0DBDBC}"/>
              </a:ext>
            </a:extLst>
          </p:cNvPr>
          <p:cNvSpPr txBox="1"/>
          <p:nvPr/>
        </p:nvSpPr>
        <p:spPr>
          <a:xfrm>
            <a:off x="11811000" y="9310428"/>
            <a:ext cx="4502334" cy="677108"/>
          </a:xfrm>
          <a:prstGeom prst="rect">
            <a:avLst/>
          </a:prstGeom>
        </p:spPr>
        <p:txBody>
          <a:bodyPr wrap="square" lIns="0" tIns="0" rIns="0" bIns="0" rtlCol="0" anchor="t">
            <a:spAutoFit/>
          </a:bodyPr>
          <a:lstStyle/>
          <a:p>
            <a:pPr algn="ctr">
              <a:lnSpc>
                <a:spcPts val="5600"/>
              </a:lnSpc>
            </a:pPr>
            <a:r>
              <a:rPr lang="en-US" sz="4000" dirty="0" err="1">
                <a:solidFill>
                  <a:srgbClr val="FFFFFF"/>
                </a:solidFill>
                <a:latin typeface="Kiro"/>
              </a:rPr>
              <a:t>Ventilationsmontör</a:t>
            </a:r>
            <a:endParaRPr lang="en-US" sz="4000" dirty="0">
              <a:solidFill>
                <a:srgbClr val="FFFFFF"/>
              </a:solidFill>
              <a:latin typeface="Ki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3B7E2"/>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pic>
        <p:nvPicPr>
          <p:cNvPr id="4" name="Picture 4"/>
          <p:cNvPicPr>
            <a:picLocks noChangeAspect="1"/>
          </p:cNvPicPr>
          <p:nvPr/>
        </p:nvPicPr>
        <p:blipFill>
          <a:blip r:embed="rId3"/>
          <a:srcRect l="12779" r="12779"/>
          <a:stretch>
            <a:fillRect/>
          </a:stretch>
        </p:blipFill>
        <p:spPr>
          <a:xfrm>
            <a:off x="1364797" y="18607"/>
            <a:ext cx="16923203" cy="10287000"/>
          </a:xfrm>
          <a:prstGeom prst="rect">
            <a:avLst/>
          </a:prstGeom>
        </p:spPr>
      </p:pic>
      <p:sp>
        <p:nvSpPr>
          <p:cNvPr id="5" name="TextBox 5"/>
          <p:cNvSpPr txBox="1"/>
          <p:nvPr/>
        </p:nvSpPr>
        <p:spPr>
          <a:xfrm>
            <a:off x="7932660" y="3747098"/>
            <a:ext cx="9643169" cy="3883243"/>
          </a:xfrm>
          <a:prstGeom prst="rect">
            <a:avLst/>
          </a:prstGeom>
        </p:spPr>
        <p:txBody>
          <a:bodyPr lIns="0" tIns="0" rIns="0" bIns="0" rtlCol="0" anchor="t">
            <a:spAutoFit/>
          </a:bodyPr>
          <a:lstStyle/>
          <a:p>
            <a:pPr marL="0" marR="0" lvl="0" indent="0" algn="l" defTabSz="914400" rtl="0" eaLnBrk="1" fontAlgn="auto" latinLnBrk="0" hangingPunct="1">
              <a:lnSpc>
                <a:spcPts val="7534"/>
              </a:lnSpc>
              <a:spcBef>
                <a:spcPct val="0"/>
              </a:spcBef>
              <a:spcAft>
                <a:spcPts val="0"/>
              </a:spcAft>
              <a:buClrTx/>
              <a:buSzTx/>
              <a:buFontTx/>
              <a:buNone/>
              <a:tabLst/>
              <a:defRPr/>
            </a:pPr>
            <a:r>
              <a:rPr kumimoji="0" lang="en-US" sz="7610" b="0" i="0" u="none" strike="noStrike" kern="1200" cap="none" spc="0" normalizeH="0" baseline="0" noProof="0" dirty="0">
                <a:ln>
                  <a:noFill/>
                </a:ln>
                <a:solidFill>
                  <a:schemeClr val="bg1"/>
                </a:solidFill>
                <a:effectLst/>
                <a:uLnTx/>
                <a:uFillTx/>
                <a:latin typeface="Chewy"/>
                <a:ea typeface="+mn-ea"/>
                <a:cs typeface="+mn-cs"/>
              </a:rPr>
              <a:t>Bra </a:t>
            </a:r>
            <a:r>
              <a:rPr kumimoji="0" lang="en-US" sz="7610" b="0" i="0" u="none" strike="noStrike" kern="1200" cap="none" spc="0" normalizeH="0" baseline="0" noProof="0" dirty="0" err="1">
                <a:ln>
                  <a:noFill/>
                </a:ln>
                <a:solidFill>
                  <a:schemeClr val="bg1"/>
                </a:solidFill>
                <a:effectLst/>
                <a:uLnTx/>
                <a:uFillTx/>
                <a:latin typeface="Chewy"/>
                <a:ea typeface="+mn-ea"/>
                <a:cs typeface="+mn-cs"/>
              </a:rPr>
              <a:t>ventiliation</a:t>
            </a:r>
            <a:r>
              <a:rPr kumimoji="0" lang="en-US" sz="7610" b="0" i="0" u="none" strike="noStrike" kern="1200" cap="none" spc="0" normalizeH="0" baseline="0" noProof="0" dirty="0">
                <a:ln>
                  <a:noFill/>
                </a:ln>
                <a:solidFill>
                  <a:schemeClr val="bg1"/>
                </a:solidFill>
                <a:effectLst/>
                <a:uLnTx/>
                <a:uFillTx/>
                <a:latin typeface="Chewy"/>
                <a:ea typeface="+mn-ea"/>
                <a:cs typeface="+mn-cs"/>
              </a:rPr>
              <a:t> </a:t>
            </a:r>
            <a:r>
              <a:rPr kumimoji="0" lang="en-US" sz="7610" b="0" i="0" u="none" strike="noStrike" kern="1200" cap="none" spc="0" normalizeH="0" baseline="0" noProof="0" dirty="0" err="1">
                <a:ln>
                  <a:noFill/>
                </a:ln>
                <a:solidFill>
                  <a:schemeClr val="bg1"/>
                </a:solidFill>
                <a:effectLst/>
                <a:uLnTx/>
                <a:uFillTx/>
                <a:latin typeface="Chewy"/>
                <a:ea typeface="+mn-ea"/>
                <a:cs typeface="+mn-cs"/>
              </a:rPr>
              <a:t>är</a:t>
            </a:r>
            <a:r>
              <a:rPr kumimoji="0" lang="en-US" sz="7610" b="0" i="0" u="none" strike="noStrike" kern="1200" cap="none" spc="0" normalizeH="0" baseline="0" noProof="0" dirty="0">
                <a:ln>
                  <a:noFill/>
                </a:ln>
                <a:solidFill>
                  <a:schemeClr val="bg1"/>
                </a:solidFill>
                <a:effectLst/>
                <a:uLnTx/>
                <a:uFillTx/>
                <a:latin typeface="Chewy"/>
                <a:ea typeface="+mn-ea"/>
                <a:cs typeface="+mn-cs"/>
              </a:rPr>
              <a:t> bra </a:t>
            </a:r>
            <a:r>
              <a:rPr kumimoji="0" lang="en-US" sz="7610" b="0" i="0" u="none" strike="noStrike" kern="1200" cap="none" spc="0" normalizeH="0" baseline="0" noProof="0" dirty="0" err="1">
                <a:ln>
                  <a:noFill/>
                </a:ln>
                <a:solidFill>
                  <a:schemeClr val="bg1"/>
                </a:solidFill>
                <a:effectLst/>
                <a:uLnTx/>
                <a:uFillTx/>
                <a:latin typeface="Chewy"/>
                <a:ea typeface="+mn-ea"/>
                <a:cs typeface="+mn-cs"/>
              </a:rPr>
              <a:t>för</a:t>
            </a:r>
            <a:r>
              <a:rPr kumimoji="0" lang="en-US" sz="7610" b="0" i="0" u="none" strike="noStrike" kern="1200" cap="none" spc="0" normalizeH="0" baseline="0" noProof="0" dirty="0">
                <a:ln>
                  <a:noFill/>
                </a:ln>
                <a:solidFill>
                  <a:schemeClr val="bg1"/>
                </a:solidFill>
                <a:effectLst/>
                <a:uLnTx/>
                <a:uFillTx/>
                <a:latin typeface="Chewy"/>
                <a:ea typeface="+mn-ea"/>
                <a:cs typeface="+mn-cs"/>
              </a:rPr>
              <a:t> </a:t>
            </a:r>
            <a:r>
              <a:rPr kumimoji="0" lang="en-US" sz="7610" b="0" i="0" u="none" strike="noStrike" kern="1200" cap="none" spc="0" normalizeH="0" baseline="0" noProof="0" dirty="0" err="1">
                <a:ln>
                  <a:noFill/>
                </a:ln>
                <a:solidFill>
                  <a:schemeClr val="bg1"/>
                </a:solidFill>
                <a:effectLst/>
                <a:uLnTx/>
                <a:uFillTx/>
                <a:latin typeface="Chewy"/>
                <a:ea typeface="+mn-ea"/>
                <a:cs typeface="+mn-cs"/>
              </a:rPr>
              <a:t>klimatet</a:t>
            </a:r>
            <a:r>
              <a:rPr kumimoji="0" lang="en-US" sz="7610" b="0" i="0" u="none" strike="noStrike" kern="1200" cap="none" spc="0" normalizeH="0" baseline="0" noProof="0" dirty="0">
                <a:ln>
                  <a:noFill/>
                </a:ln>
                <a:solidFill>
                  <a:schemeClr val="bg1"/>
                </a:solidFill>
                <a:effectLst/>
                <a:uLnTx/>
                <a:uFillTx/>
                <a:latin typeface="Chewy"/>
                <a:ea typeface="+mn-ea"/>
                <a:cs typeface="+mn-cs"/>
              </a:rPr>
              <a:t>!</a:t>
            </a:r>
          </a:p>
          <a:p>
            <a:pPr marL="0" marR="0" lvl="0" indent="0" algn="l" defTabSz="914400" rtl="0" eaLnBrk="1" fontAlgn="auto" latinLnBrk="0" hangingPunct="1">
              <a:lnSpc>
                <a:spcPts val="7534"/>
              </a:lnSpc>
              <a:spcBef>
                <a:spcPct val="0"/>
              </a:spcBef>
              <a:spcAft>
                <a:spcPts val="0"/>
              </a:spcAft>
              <a:buClrTx/>
              <a:buSzTx/>
              <a:buFontTx/>
              <a:buNone/>
              <a:tabLst/>
              <a:defRPr/>
            </a:pPr>
            <a:endParaRPr kumimoji="0" lang="en-US" sz="7610" b="0" i="0" u="none" strike="noStrike" kern="1200" cap="none" spc="0" normalizeH="0" baseline="0" noProof="0" dirty="0">
              <a:ln>
                <a:noFill/>
              </a:ln>
              <a:solidFill>
                <a:schemeClr val="bg1"/>
              </a:solidFill>
              <a:effectLst/>
              <a:uLnTx/>
              <a:uFillTx/>
              <a:latin typeface="Chewy"/>
              <a:ea typeface="+mn-ea"/>
              <a:cs typeface="+mn-cs"/>
            </a:endParaRPr>
          </a:p>
          <a:p>
            <a:pPr marL="0" marR="0" lvl="0" indent="0" algn="l" defTabSz="914400" rtl="0" eaLnBrk="1" fontAlgn="auto" latinLnBrk="0" hangingPunct="1">
              <a:lnSpc>
                <a:spcPts val="7534"/>
              </a:lnSpc>
              <a:spcBef>
                <a:spcPct val="0"/>
              </a:spcBef>
              <a:spcAft>
                <a:spcPts val="0"/>
              </a:spcAft>
              <a:buClrTx/>
              <a:buSzTx/>
              <a:buFontTx/>
              <a:buNone/>
              <a:tabLst/>
              <a:defRPr/>
            </a:pPr>
            <a:r>
              <a:rPr kumimoji="0" lang="en-US" sz="7610" b="0" i="0" u="none" strike="noStrike" kern="1200" cap="none" spc="0" normalizeH="0" baseline="0" noProof="0" dirty="0" err="1">
                <a:ln>
                  <a:noFill/>
                </a:ln>
                <a:solidFill>
                  <a:schemeClr val="bg1"/>
                </a:solidFill>
                <a:effectLst/>
                <a:uLnTx/>
                <a:uFillTx/>
                <a:latin typeface="Chewy"/>
                <a:ea typeface="+mn-ea"/>
                <a:cs typeface="+mn-cs"/>
              </a:rPr>
              <a:t>Hur</a:t>
            </a:r>
            <a:r>
              <a:rPr kumimoji="0" lang="en-US" sz="7610" b="0" i="0" u="none" strike="noStrike" kern="1200" cap="none" spc="0" normalizeH="0" baseline="0" noProof="0" dirty="0">
                <a:ln>
                  <a:noFill/>
                </a:ln>
                <a:solidFill>
                  <a:schemeClr val="bg1"/>
                </a:solidFill>
                <a:effectLst/>
                <a:uLnTx/>
                <a:uFillTx/>
                <a:latin typeface="Chewy"/>
                <a:ea typeface="+mn-ea"/>
                <a:cs typeface="+mn-cs"/>
              </a:rPr>
              <a:t> </a:t>
            </a:r>
            <a:r>
              <a:rPr kumimoji="0" lang="en-US" sz="7610" b="0" i="0" u="none" strike="noStrike" kern="1200" cap="none" spc="0" normalizeH="0" baseline="0" noProof="0" dirty="0" err="1">
                <a:ln>
                  <a:noFill/>
                </a:ln>
                <a:solidFill>
                  <a:schemeClr val="bg1"/>
                </a:solidFill>
                <a:effectLst/>
                <a:uLnTx/>
                <a:uFillTx/>
                <a:latin typeface="Chewy"/>
                <a:ea typeface="+mn-ea"/>
                <a:cs typeface="+mn-cs"/>
              </a:rPr>
              <a:t>är</a:t>
            </a:r>
            <a:r>
              <a:rPr kumimoji="0" lang="en-US" sz="7610" b="0" i="0" u="none" strike="noStrike" kern="1200" cap="none" spc="0" normalizeH="0" baseline="0" noProof="0" dirty="0">
                <a:ln>
                  <a:noFill/>
                </a:ln>
                <a:solidFill>
                  <a:schemeClr val="bg1"/>
                </a:solidFill>
                <a:effectLst/>
                <a:uLnTx/>
                <a:uFillTx/>
                <a:latin typeface="Chewy"/>
                <a:ea typeface="+mn-ea"/>
                <a:cs typeface="+mn-cs"/>
              </a:rPr>
              <a:t> det </a:t>
            </a:r>
            <a:r>
              <a:rPr kumimoji="0" lang="en-US" sz="7610" b="0" i="0" u="none" strike="noStrike" kern="1200" cap="none" spc="0" normalizeH="0" baseline="0" noProof="0" dirty="0" err="1">
                <a:ln>
                  <a:noFill/>
                </a:ln>
                <a:solidFill>
                  <a:schemeClr val="bg1"/>
                </a:solidFill>
                <a:effectLst/>
                <a:uLnTx/>
                <a:uFillTx/>
                <a:latin typeface="Chewy"/>
                <a:ea typeface="+mn-ea"/>
                <a:cs typeface="+mn-cs"/>
              </a:rPr>
              <a:t>möjligt</a:t>
            </a:r>
            <a:r>
              <a:rPr kumimoji="0" lang="en-US" sz="7610" b="0" i="0" u="none" strike="noStrike" kern="1200" cap="none" spc="0" normalizeH="0" baseline="0" noProof="0" dirty="0">
                <a:ln>
                  <a:noFill/>
                </a:ln>
                <a:solidFill>
                  <a:schemeClr val="bg1"/>
                </a:solidFill>
                <a:effectLst/>
                <a:uLnTx/>
                <a:uFillTx/>
                <a:latin typeface="Chewy"/>
                <a:ea typeface="+mn-ea"/>
                <a:cs typeface="+mn-cs"/>
              </a:rPr>
              <a:t>?  </a:t>
            </a:r>
          </a:p>
        </p:txBody>
      </p:sp>
    </p:spTree>
    <p:extLst>
      <p:ext uri="{BB962C8B-B14F-4D97-AF65-F5344CB8AC3E}">
        <p14:creationId xmlns:p14="http://schemas.microsoft.com/office/powerpoint/2010/main" val="3271422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solidFill>
              <a:srgbClr val="FFFFFF"/>
            </a:solidFill>
          </p:spPr>
        </p:sp>
      </p:grpSp>
      <p:grpSp>
        <p:nvGrpSpPr>
          <p:cNvPr id="4" name="Group 4"/>
          <p:cNvGrpSpPr/>
          <p:nvPr/>
        </p:nvGrpSpPr>
        <p:grpSpPr>
          <a:xfrm>
            <a:off x="1931108" y="3304600"/>
            <a:ext cx="7995396" cy="6090120"/>
            <a:chOff x="0" y="0"/>
            <a:chExt cx="1809500" cy="1378302"/>
          </a:xfrm>
          <a:solidFill>
            <a:srgbClr val="6E9A5A"/>
          </a:solidFill>
        </p:grpSpPr>
        <p:sp>
          <p:nvSpPr>
            <p:cNvPr id="5" name="Freeform 5"/>
            <p:cNvSpPr/>
            <p:nvPr/>
          </p:nvSpPr>
          <p:spPr>
            <a:xfrm>
              <a:off x="10160" y="16510"/>
              <a:ext cx="1786640" cy="1350362"/>
            </a:xfrm>
            <a:custGeom>
              <a:avLst/>
              <a:gdLst/>
              <a:ahLst/>
              <a:cxnLst/>
              <a:rect l="l" t="t" r="r" b="b"/>
              <a:pathLst>
                <a:path w="1786640" h="1350362">
                  <a:moveTo>
                    <a:pt x="1786640" y="1350362"/>
                  </a:moveTo>
                  <a:lnTo>
                    <a:pt x="0" y="1342742"/>
                  </a:lnTo>
                  <a:lnTo>
                    <a:pt x="0" y="481568"/>
                  </a:lnTo>
                  <a:lnTo>
                    <a:pt x="17780" y="19050"/>
                  </a:lnTo>
                  <a:lnTo>
                    <a:pt x="888745" y="0"/>
                  </a:lnTo>
                  <a:lnTo>
                    <a:pt x="1767590" y="5080"/>
                  </a:lnTo>
                  <a:close/>
                </a:path>
              </a:pathLst>
            </a:custGeom>
            <a:grpFill/>
          </p:spPr>
          <p:txBody>
            <a:bodyPr/>
            <a:lstStyle/>
            <a:p>
              <a:pPr marL="571500" indent="-571500">
                <a:buFont typeface="Arial" panose="020B0604020202020204" pitchFamily="34" charset="0"/>
                <a:buChar char="•"/>
              </a:pPr>
              <a:r>
                <a:rPr lang="sv-SE" sz="4000" dirty="0">
                  <a:solidFill>
                    <a:schemeClr val="bg1"/>
                  </a:solidFill>
                  <a:latin typeface="Kiro" panose="020B06060202030B0204" pitchFamily="34" charset="77"/>
                </a:rPr>
                <a:t>Ett bra ventilationssystem minskar mängden energi som behövs för att värma upp eller kyla ner ett hus.</a:t>
              </a:r>
              <a:br>
                <a:rPr lang="sv-SE" sz="4000" dirty="0">
                  <a:solidFill>
                    <a:schemeClr val="bg1"/>
                  </a:solidFill>
                  <a:latin typeface="Kiro" panose="020B06060202030B0204" pitchFamily="34" charset="77"/>
                </a:rPr>
              </a:br>
              <a:endParaRPr lang="sv-SE" sz="4000" dirty="0">
                <a:solidFill>
                  <a:schemeClr val="bg1"/>
                </a:solidFill>
                <a:latin typeface="Kiro" panose="020B06060202030B0204" pitchFamily="34" charset="77"/>
              </a:endParaRPr>
            </a:p>
            <a:p>
              <a:pPr marL="571500" indent="-571500">
                <a:buFont typeface="Arial" panose="020B0604020202020204" pitchFamily="34" charset="0"/>
                <a:buChar char="•"/>
              </a:pPr>
              <a:r>
                <a:rPr lang="sv-SE" sz="4000" dirty="0">
                  <a:solidFill>
                    <a:schemeClr val="bg1"/>
                  </a:solidFill>
                  <a:latin typeface="Kiro" panose="020B06060202030B0204" pitchFamily="34" charset="77"/>
                </a:rPr>
                <a:t>Mindre energiåtgång = mindre utsläpp.</a:t>
              </a:r>
              <a:br>
                <a:rPr lang="sv-SE" sz="4000" dirty="0">
                  <a:solidFill>
                    <a:schemeClr val="bg1"/>
                  </a:solidFill>
                  <a:latin typeface="Kiro" panose="020B06060202030B0204" pitchFamily="34" charset="77"/>
                </a:rPr>
              </a:br>
              <a:endParaRPr lang="sv-SE" sz="4000" dirty="0">
                <a:solidFill>
                  <a:schemeClr val="bg1"/>
                </a:solidFill>
                <a:latin typeface="Kiro" panose="020B06060202030B0204" pitchFamily="34" charset="77"/>
              </a:endParaRPr>
            </a:p>
            <a:p>
              <a:pPr marL="571500" indent="-571500">
                <a:buFont typeface="Arial" panose="020B0604020202020204" pitchFamily="34" charset="0"/>
                <a:buChar char="•"/>
              </a:pPr>
              <a:r>
                <a:rPr lang="sv-SE" sz="4000" dirty="0">
                  <a:solidFill>
                    <a:schemeClr val="bg1"/>
                  </a:solidFill>
                  <a:latin typeface="Kiro" panose="020B06060202030B0204" pitchFamily="34" charset="77"/>
                </a:rPr>
                <a:t>Bra ventilation ger därför klimatsmarta hus.</a:t>
              </a:r>
            </a:p>
            <a:p>
              <a:pPr marL="571500" indent="-571500">
                <a:buFont typeface="Arial" panose="020B0604020202020204" pitchFamily="34" charset="0"/>
                <a:buChar char="•"/>
              </a:pPr>
              <a:endParaRPr lang="sv-SE" sz="3600" dirty="0">
                <a:solidFill>
                  <a:schemeClr val="bg1"/>
                </a:solidFill>
                <a:latin typeface="Kiro" panose="020B06060202030B0204" pitchFamily="34" charset="77"/>
              </a:endParaRPr>
            </a:p>
          </p:txBody>
        </p:sp>
        <p:sp>
          <p:nvSpPr>
            <p:cNvPr id="6" name="Freeform 6"/>
            <p:cNvSpPr/>
            <p:nvPr/>
          </p:nvSpPr>
          <p:spPr>
            <a:xfrm>
              <a:off x="-3810" y="0"/>
              <a:ext cx="1815850" cy="1377032"/>
            </a:xfrm>
            <a:custGeom>
              <a:avLst/>
              <a:gdLst/>
              <a:ahLst/>
              <a:cxnLst/>
              <a:rect l="l" t="t" r="r" b="b"/>
              <a:pathLst>
                <a:path w="1815850" h="1377032">
                  <a:moveTo>
                    <a:pt x="1781560" y="21590"/>
                  </a:moveTo>
                  <a:cubicBezTo>
                    <a:pt x="1782830" y="34290"/>
                    <a:pt x="1782830" y="44450"/>
                    <a:pt x="1784100" y="54610"/>
                  </a:cubicBezTo>
                  <a:cubicBezTo>
                    <a:pt x="1786640" y="83698"/>
                    <a:pt x="1787910" y="111724"/>
                    <a:pt x="1790450" y="138748"/>
                  </a:cubicBezTo>
                  <a:cubicBezTo>
                    <a:pt x="1790450" y="177784"/>
                    <a:pt x="1803150" y="947490"/>
                    <a:pt x="1809500" y="986525"/>
                  </a:cubicBezTo>
                  <a:cubicBezTo>
                    <a:pt x="1815850" y="1045579"/>
                    <a:pt x="1812040" y="1105634"/>
                    <a:pt x="1812040" y="1164689"/>
                  </a:cubicBezTo>
                  <a:cubicBezTo>
                    <a:pt x="1812040" y="1216736"/>
                    <a:pt x="1813310" y="1264780"/>
                    <a:pt x="1814580" y="1316072"/>
                  </a:cubicBezTo>
                  <a:cubicBezTo>
                    <a:pt x="1814580" y="1337662"/>
                    <a:pt x="1814580" y="1351632"/>
                    <a:pt x="1814580" y="1375762"/>
                  </a:cubicBezTo>
                  <a:cubicBezTo>
                    <a:pt x="1791720" y="1375762"/>
                    <a:pt x="1771400" y="1377032"/>
                    <a:pt x="1750751" y="1375762"/>
                  </a:cubicBezTo>
                  <a:cubicBezTo>
                    <a:pt x="1662977" y="1370682"/>
                    <a:pt x="1573852" y="1377032"/>
                    <a:pt x="1486077" y="1371952"/>
                  </a:cubicBezTo>
                  <a:cubicBezTo>
                    <a:pt x="1433413" y="1368142"/>
                    <a:pt x="1382098" y="1370682"/>
                    <a:pt x="1329434" y="1368142"/>
                  </a:cubicBezTo>
                  <a:cubicBezTo>
                    <a:pt x="1305127" y="1366872"/>
                    <a:pt x="1280820" y="1365602"/>
                    <a:pt x="1256513" y="1364332"/>
                  </a:cubicBezTo>
                  <a:cubicBezTo>
                    <a:pt x="1241659" y="1364332"/>
                    <a:pt x="1228155" y="1365602"/>
                    <a:pt x="1213301" y="1365602"/>
                  </a:cubicBezTo>
                  <a:cubicBezTo>
                    <a:pt x="1175491" y="1364332"/>
                    <a:pt x="1071512" y="1365602"/>
                    <a:pt x="1033701" y="1364332"/>
                  </a:cubicBezTo>
                  <a:cubicBezTo>
                    <a:pt x="1006694" y="1363062"/>
                    <a:pt x="466543" y="1371952"/>
                    <a:pt x="439535" y="1370682"/>
                  </a:cubicBezTo>
                  <a:cubicBezTo>
                    <a:pt x="432784" y="1370682"/>
                    <a:pt x="424681" y="1371952"/>
                    <a:pt x="417929" y="1371952"/>
                  </a:cubicBezTo>
                  <a:cubicBezTo>
                    <a:pt x="401725" y="1371952"/>
                    <a:pt x="386871" y="1373222"/>
                    <a:pt x="370666" y="1373222"/>
                  </a:cubicBezTo>
                  <a:cubicBezTo>
                    <a:pt x="330155" y="1373222"/>
                    <a:pt x="290994" y="1371952"/>
                    <a:pt x="250483" y="1370682"/>
                  </a:cubicBezTo>
                  <a:cubicBezTo>
                    <a:pt x="226176" y="1369412"/>
                    <a:pt x="201869" y="1368142"/>
                    <a:pt x="178913" y="1366872"/>
                  </a:cubicBezTo>
                  <a:cubicBezTo>
                    <a:pt x="135701" y="1365602"/>
                    <a:pt x="92489" y="1364332"/>
                    <a:pt x="48260" y="1364332"/>
                  </a:cubicBezTo>
                  <a:cubicBezTo>
                    <a:pt x="38100" y="1364332"/>
                    <a:pt x="29210" y="1364332"/>
                    <a:pt x="19050" y="1363062"/>
                  </a:cubicBezTo>
                  <a:cubicBezTo>
                    <a:pt x="10160" y="1361792"/>
                    <a:pt x="5080" y="1355442"/>
                    <a:pt x="7620" y="1346552"/>
                  </a:cubicBezTo>
                  <a:cubicBezTo>
                    <a:pt x="16510" y="1314826"/>
                    <a:pt x="12700" y="1289803"/>
                    <a:pt x="11430" y="1263779"/>
                  </a:cubicBezTo>
                  <a:cubicBezTo>
                    <a:pt x="10160" y="1210731"/>
                    <a:pt x="6350" y="1158683"/>
                    <a:pt x="7620" y="1105634"/>
                  </a:cubicBezTo>
                  <a:cubicBezTo>
                    <a:pt x="5080" y="1039574"/>
                    <a:pt x="0" y="221825"/>
                    <a:pt x="7620" y="154763"/>
                  </a:cubicBezTo>
                  <a:cubicBezTo>
                    <a:pt x="8890" y="141751"/>
                    <a:pt x="7620" y="127738"/>
                    <a:pt x="8890" y="114726"/>
                  </a:cubicBezTo>
                  <a:cubicBezTo>
                    <a:pt x="10160" y="93707"/>
                    <a:pt x="12700" y="70686"/>
                    <a:pt x="13970" y="44450"/>
                  </a:cubicBezTo>
                  <a:cubicBezTo>
                    <a:pt x="13970" y="41910"/>
                    <a:pt x="15240" y="39370"/>
                    <a:pt x="16510" y="38100"/>
                  </a:cubicBezTo>
                  <a:cubicBezTo>
                    <a:pt x="38100" y="35560"/>
                    <a:pt x="58729" y="30480"/>
                    <a:pt x="80335" y="29210"/>
                  </a:cubicBezTo>
                  <a:cubicBezTo>
                    <a:pt x="116795" y="25400"/>
                    <a:pt x="153256" y="22860"/>
                    <a:pt x="191066" y="20320"/>
                  </a:cubicBezTo>
                  <a:cubicBezTo>
                    <a:pt x="216723" y="17780"/>
                    <a:pt x="242380" y="16510"/>
                    <a:pt x="266687" y="13970"/>
                  </a:cubicBezTo>
                  <a:cubicBezTo>
                    <a:pt x="290994" y="11430"/>
                    <a:pt x="316651" y="8890"/>
                    <a:pt x="340958" y="8890"/>
                  </a:cubicBezTo>
                  <a:cubicBezTo>
                    <a:pt x="367965" y="7620"/>
                    <a:pt x="394973" y="10160"/>
                    <a:pt x="421981" y="8890"/>
                  </a:cubicBezTo>
                  <a:cubicBezTo>
                    <a:pt x="455740" y="8890"/>
                    <a:pt x="1067460" y="6350"/>
                    <a:pt x="1101220" y="5080"/>
                  </a:cubicBezTo>
                  <a:cubicBezTo>
                    <a:pt x="1133629" y="3810"/>
                    <a:pt x="1166038" y="2540"/>
                    <a:pt x="1199797" y="2540"/>
                  </a:cubicBezTo>
                  <a:cubicBezTo>
                    <a:pt x="1255163" y="1270"/>
                    <a:pt x="1309178" y="0"/>
                    <a:pt x="1364543" y="0"/>
                  </a:cubicBezTo>
                  <a:cubicBezTo>
                    <a:pt x="1387500" y="0"/>
                    <a:pt x="1411807" y="2540"/>
                    <a:pt x="1434763" y="2540"/>
                  </a:cubicBezTo>
                  <a:cubicBezTo>
                    <a:pt x="1498231" y="3810"/>
                    <a:pt x="1563049" y="5080"/>
                    <a:pt x="1626516" y="7620"/>
                  </a:cubicBezTo>
                  <a:cubicBezTo>
                    <a:pt x="1660276" y="8890"/>
                    <a:pt x="1694035" y="12700"/>
                    <a:pt x="1727795" y="16510"/>
                  </a:cubicBezTo>
                  <a:cubicBezTo>
                    <a:pt x="1735897" y="16510"/>
                    <a:pt x="1743999" y="16510"/>
                    <a:pt x="1750751" y="16510"/>
                  </a:cubicBezTo>
                  <a:cubicBezTo>
                    <a:pt x="1762510" y="17780"/>
                    <a:pt x="1771400" y="20320"/>
                    <a:pt x="1781560" y="21590"/>
                  </a:cubicBezTo>
                  <a:close/>
                  <a:moveTo>
                    <a:pt x="1791720" y="1359252"/>
                  </a:moveTo>
                  <a:cubicBezTo>
                    <a:pt x="1792990" y="1342742"/>
                    <a:pt x="1794260" y="1330042"/>
                    <a:pt x="1794260" y="1317342"/>
                  </a:cubicBezTo>
                  <a:cubicBezTo>
                    <a:pt x="1792990" y="1259776"/>
                    <a:pt x="1791720" y="1206727"/>
                    <a:pt x="1791720" y="1149675"/>
                  </a:cubicBezTo>
                  <a:cubicBezTo>
                    <a:pt x="1791720" y="1123651"/>
                    <a:pt x="1794260" y="1097627"/>
                    <a:pt x="1792990" y="1071603"/>
                  </a:cubicBezTo>
                  <a:cubicBezTo>
                    <a:pt x="1792990" y="1047581"/>
                    <a:pt x="1791720" y="1022558"/>
                    <a:pt x="1790450" y="998536"/>
                  </a:cubicBezTo>
                  <a:cubicBezTo>
                    <a:pt x="1785370" y="961502"/>
                    <a:pt x="1773940" y="194800"/>
                    <a:pt x="1773940" y="157766"/>
                  </a:cubicBezTo>
                  <a:cubicBezTo>
                    <a:pt x="1771400" y="126737"/>
                    <a:pt x="1768860" y="94708"/>
                    <a:pt x="1766320" y="63500"/>
                  </a:cubicBezTo>
                  <a:cubicBezTo>
                    <a:pt x="1765050" y="44450"/>
                    <a:pt x="1763780" y="43180"/>
                    <a:pt x="1746700" y="41910"/>
                  </a:cubicBezTo>
                  <a:cubicBezTo>
                    <a:pt x="1742649" y="41910"/>
                    <a:pt x="1739948" y="41910"/>
                    <a:pt x="1735897" y="40640"/>
                  </a:cubicBezTo>
                  <a:cubicBezTo>
                    <a:pt x="1702138" y="36830"/>
                    <a:pt x="1667028" y="31750"/>
                    <a:pt x="1633268" y="30480"/>
                  </a:cubicBezTo>
                  <a:cubicBezTo>
                    <a:pt x="1550895" y="26670"/>
                    <a:pt x="1467172" y="25400"/>
                    <a:pt x="1384799" y="22860"/>
                  </a:cubicBezTo>
                  <a:cubicBezTo>
                    <a:pt x="1372646" y="22860"/>
                    <a:pt x="1359142" y="22860"/>
                    <a:pt x="1346988" y="22860"/>
                  </a:cubicBezTo>
                  <a:cubicBezTo>
                    <a:pt x="1326733" y="22860"/>
                    <a:pt x="1306477" y="22860"/>
                    <a:pt x="1287572" y="22860"/>
                  </a:cubicBezTo>
                  <a:cubicBezTo>
                    <a:pt x="1244360" y="22860"/>
                    <a:pt x="1201148" y="22860"/>
                    <a:pt x="1159286" y="24130"/>
                  </a:cubicBezTo>
                  <a:cubicBezTo>
                    <a:pt x="1122826" y="25400"/>
                    <a:pt x="508405" y="29210"/>
                    <a:pt x="471945" y="29210"/>
                  </a:cubicBezTo>
                  <a:cubicBezTo>
                    <a:pt x="412528" y="29210"/>
                    <a:pt x="353111" y="26670"/>
                    <a:pt x="293695" y="33020"/>
                  </a:cubicBezTo>
                  <a:cubicBezTo>
                    <a:pt x="262636" y="36830"/>
                    <a:pt x="232928" y="36830"/>
                    <a:pt x="203220" y="38100"/>
                  </a:cubicBezTo>
                  <a:cubicBezTo>
                    <a:pt x="151905" y="41910"/>
                    <a:pt x="100591" y="45720"/>
                    <a:pt x="49530" y="50800"/>
                  </a:cubicBezTo>
                  <a:cubicBezTo>
                    <a:pt x="36830" y="50800"/>
                    <a:pt x="34290" y="53340"/>
                    <a:pt x="33020" y="67683"/>
                  </a:cubicBezTo>
                  <a:cubicBezTo>
                    <a:pt x="31750" y="85700"/>
                    <a:pt x="31750" y="103716"/>
                    <a:pt x="30480" y="121733"/>
                  </a:cubicBezTo>
                  <a:cubicBezTo>
                    <a:pt x="29210" y="151760"/>
                    <a:pt x="26670" y="180787"/>
                    <a:pt x="25400" y="210815"/>
                  </a:cubicBezTo>
                  <a:cubicBezTo>
                    <a:pt x="20320" y="242844"/>
                    <a:pt x="26670" y="1025561"/>
                    <a:pt x="29210" y="1057590"/>
                  </a:cubicBezTo>
                  <a:cubicBezTo>
                    <a:pt x="29210" y="1091622"/>
                    <a:pt x="29210" y="1126654"/>
                    <a:pt x="30480" y="1160685"/>
                  </a:cubicBezTo>
                  <a:cubicBezTo>
                    <a:pt x="30480" y="1185708"/>
                    <a:pt x="33020" y="1210731"/>
                    <a:pt x="33020" y="1235754"/>
                  </a:cubicBezTo>
                  <a:cubicBezTo>
                    <a:pt x="33020" y="1262778"/>
                    <a:pt x="33020" y="1289803"/>
                    <a:pt x="31750" y="1317342"/>
                  </a:cubicBezTo>
                  <a:cubicBezTo>
                    <a:pt x="31750" y="1321152"/>
                    <a:pt x="31750" y="1323692"/>
                    <a:pt x="31750" y="1327502"/>
                  </a:cubicBezTo>
                  <a:cubicBezTo>
                    <a:pt x="31750" y="1337662"/>
                    <a:pt x="35560" y="1341472"/>
                    <a:pt x="44450" y="1341472"/>
                  </a:cubicBezTo>
                  <a:cubicBezTo>
                    <a:pt x="61430" y="1341472"/>
                    <a:pt x="80335" y="1342742"/>
                    <a:pt x="97890" y="1342742"/>
                  </a:cubicBezTo>
                  <a:cubicBezTo>
                    <a:pt x="123547" y="1342742"/>
                    <a:pt x="150555" y="1340202"/>
                    <a:pt x="176212" y="1342742"/>
                  </a:cubicBezTo>
                  <a:cubicBezTo>
                    <a:pt x="218074" y="1346552"/>
                    <a:pt x="259935" y="1349092"/>
                    <a:pt x="301797" y="1347822"/>
                  </a:cubicBezTo>
                  <a:cubicBezTo>
                    <a:pt x="328805" y="1346552"/>
                    <a:pt x="354462" y="1349092"/>
                    <a:pt x="381469" y="1349092"/>
                  </a:cubicBezTo>
                  <a:cubicBezTo>
                    <a:pt x="420630" y="1349092"/>
                    <a:pt x="459791" y="1347822"/>
                    <a:pt x="498952" y="1349092"/>
                  </a:cubicBezTo>
                  <a:cubicBezTo>
                    <a:pt x="557018" y="1350362"/>
                    <a:pt x="1194396" y="1340202"/>
                    <a:pt x="1253812" y="1342742"/>
                  </a:cubicBezTo>
                  <a:cubicBezTo>
                    <a:pt x="1279470" y="1344012"/>
                    <a:pt x="1305127" y="1345282"/>
                    <a:pt x="1329434" y="1345282"/>
                  </a:cubicBezTo>
                  <a:cubicBezTo>
                    <a:pt x="1373996" y="1347822"/>
                    <a:pt x="1417208" y="1344012"/>
                    <a:pt x="1461771" y="1347822"/>
                  </a:cubicBezTo>
                  <a:cubicBezTo>
                    <a:pt x="1498231" y="1350362"/>
                    <a:pt x="1534691" y="1350362"/>
                    <a:pt x="1571151" y="1352902"/>
                  </a:cubicBezTo>
                  <a:cubicBezTo>
                    <a:pt x="1625166" y="1356712"/>
                    <a:pt x="1679181" y="1359252"/>
                    <a:pt x="1733196" y="1360522"/>
                  </a:cubicBezTo>
                  <a:cubicBezTo>
                    <a:pt x="1753452" y="1360522"/>
                    <a:pt x="1771400" y="1359252"/>
                    <a:pt x="1791720" y="1359252"/>
                  </a:cubicBezTo>
                  <a:close/>
                </a:path>
              </a:pathLst>
            </a:custGeom>
            <a:grpFill/>
          </p:spPr>
        </p:sp>
      </p:grpSp>
      <p:pic>
        <p:nvPicPr>
          <p:cNvPr id="12" name="Picture 5">
            <a:extLst>
              <a:ext uri="{FF2B5EF4-FFF2-40B4-BE49-F238E27FC236}">
                <a16:creationId xmlns:a16="http://schemas.microsoft.com/office/drawing/2014/main" id="{898E842A-47C3-5441-9D65-602269A61560}"/>
              </a:ext>
            </a:extLst>
          </p:cNvPr>
          <p:cNvPicPr>
            <a:picLocks noChangeAspect="1"/>
          </p:cNvPicPr>
          <p:nvPr/>
        </p:nvPicPr>
        <p:blipFill>
          <a:blip r:embed="rId3"/>
          <a:srcRect/>
          <a:stretch>
            <a:fillRect/>
          </a:stretch>
        </p:blipFill>
        <p:spPr>
          <a:xfrm>
            <a:off x="10591800" y="3129991"/>
            <a:ext cx="6657975" cy="6657975"/>
          </a:xfrm>
          <a:prstGeom prst="rect">
            <a:avLst/>
          </a:prstGeom>
        </p:spPr>
      </p:pic>
      <p:sp>
        <p:nvSpPr>
          <p:cNvPr id="11" name="TextBox 11">
            <a:extLst>
              <a:ext uri="{FF2B5EF4-FFF2-40B4-BE49-F238E27FC236}">
                <a16:creationId xmlns:a16="http://schemas.microsoft.com/office/drawing/2014/main" id="{009B14C8-C122-0448-BF6C-AF3AEE4B5C02}"/>
              </a:ext>
            </a:extLst>
          </p:cNvPr>
          <p:cNvSpPr txBox="1"/>
          <p:nvPr/>
        </p:nvSpPr>
        <p:spPr>
          <a:xfrm>
            <a:off x="1931108" y="800100"/>
            <a:ext cx="14909092" cy="787908"/>
          </a:xfrm>
          <a:prstGeom prst="rect">
            <a:avLst/>
          </a:prstGeom>
        </p:spPr>
        <p:txBody>
          <a:bodyPr wrap="square" lIns="0" tIns="0" rIns="0" bIns="0" rtlCol="0" anchor="t">
            <a:spAutoFit/>
          </a:bodyPr>
          <a:lstStyle/>
          <a:p>
            <a:pPr>
              <a:lnSpc>
                <a:spcPts val="5600"/>
              </a:lnSpc>
              <a:spcBef>
                <a:spcPct val="0"/>
              </a:spcBef>
            </a:pPr>
            <a:r>
              <a:rPr lang="en-US" sz="7200" dirty="0">
                <a:solidFill>
                  <a:srgbClr val="FFFFFF"/>
                </a:solidFill>
                <a:latin typeface="Kiro"/>
              </a:rPr>
              <a:t>Bra ventilation </a:t>
            </a:r>
            <a:r>
              <a:rPr lang="en-US" sz="7200" dirty="0" err="1">
                <a:solidFill>
                  <a:srgbClr val="FFFFFF"/>
                </a:solidFill>
                <a:latin typeface="Kiro"/>
              </a:rPr>
              <a:t>minskar</a:t>
            </a:r>
            <a:r>
              <a:rPr lang="en-US" sz="7200" dirty="0">
                <a:solidFill>
                  <a:srgbClr val="FFFFFF"/>
                </a:solidFill>
                <a:latin typeface="Kiro"/>
              </a:rPr>
              <a:t> </a:t>
            </a:r>
            <a:r>
              <a:rPr lang="en-US" sz="7200" dirty="0" err="1">
                <a:solidFill>
                  <a:srgbClr val="FFFFFF"/>
                </a:solidFill>
                <a:latin typeface="Kiro"/>
              </a:rPr>
              <a:t>engergiåtgången</a:t>
            </a:r>
            <a:endParaRPr lang="en-US" sz="7200" dirty="0">
              <a:solidFill>
                <a:srgbClr val="FFFFFF"/>
              </a:solidFill>
              <a:latin typeface="Kiro"/>
            </a:endParaRPr>
          </a:p>
        </p:txBody>
      </p:sp>
    </p:spTree>
    <p:extLst>
      <p:ext uri="{BB962C8B-B14F-4D97-AF65-F5344CB8AC3E}">
        <p14:creationId xmlns:p14="http://schemas.microsoft.com/office/powerpoint/2010/main" val="3961768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364797" cy="10287000"/>
            <a:chOff x="0" y="0"/>
            <a:chExt cx="1352141" cy="10191606"/>
          </a:xfrm>
          <a:solidFill>
            <a:schemeClr val="bg1"/>
          </a:solidFill>
        </p:grpSpPr>
        <p:sp>
          <p:nvSpPr>
            <p:cNvPr id="3" name="Freeform 3"/>
            <p:cNvSpPr/>
            <p:nvPr/>
          </p:nvSpPr>
          <p:spPr>
            <a:xfrm>
              <a:off x="0" y="0"/>
              <a:ext cx="1352141" cy="10191606"/>
            </a:xfrm>
            <a:custGeom>
              <a:avLst/>
              <a:gdLst/>
              <a:ahLst/>
              <a:cxnLst/>
              <a:rect l="l" t="t" r="r" b="b"/>
              <a:pathLst>
                <a:path w="1352141" h="10191606">
                  <a:moveTo>
                    <a:pt x="0" y="0"/>
                  </a:moveTo>
                  <a:lnTo>
                    <a:pt x="1352141" y="0"/>
                  </a:lnTo>
                  <a:lnTo>
                    <a:pt x="1352141" y="10191606"/>
                  </a:lnTo>
                  <a:lnTo>
                    <a:pt x="0" y="10191606"/>
                  </a:lnTo>
                  <a:close/>
                </a:path>
              </a:pathLst>
            </a:custGeom>
            <a:grpFill/>
          </p:spPr>
        </p:sp>
      </p:grpSp>
      <p:sp>
        <p:nvSpPr>
          <p:cNvPr id="5" name="Freeform 5"/>
          <p:cNvSpPr/>
          <p:nvPr/>
        </p:nvSpPr>
        <p:spPr>
          <a:xfrm>
            <a:off x="2667000" y="2171700"/>
            <a:ext cx="13893129" cy="6852634"/>
          </a:xfrm>
          <a:custGeom>
            <a:avLst/>
            <a:gdLst/>
            <a:ahLst/>
            <a:cxnLst/>
            <a:rect l="l" t="t" r="r" b="b"/>
            <a:pathLst>
              <a:path w="1786640" h="1350362">
                <a:moveTo>
                  <a:pt x="1786640" y="1350362"/>
                </a:moveTo>
                <a:lnTo>
                  <a:pt x="0" y="1342742"/>
                </a:lnTo>
                <a:lnTo>
                  <a:pt x="0" y="481568"/>
                </a:lnTo>
                <a:lnTo>
                  <a:pt x="17780" y="19050"/>
                </a:lnTo>
                <a:lnTo>
                  <a:pt x="888745" y="0"/>
                </a:lnTo>
                <a:lnTo>
                  <a:pt x="1767590" y="5080"/>
                </a:lnTo>
                <a:close/>
              </a:path>
            </a:pathLst>
          </a:custGeom>
          <a:solidFill>
            <a:srgbClr val="6E9A5A"/>
          </a:solidFill>
        </p:spPr>
        <p:txBody>
          <a:bodyPr/>
          <a:lstStyle/>
          <a:p>
            <a:pPr marL="742950" indent="-742950">
              <a:buFont typeface="+mj-lt"/>
              <a:buAutoNum type="arabicPeriod"/>
            </a:pPr>
            <a:endParaRPr lang="sv-SE" sz="3600" dirty="0">
              <a:solidFill>
                <a:schemeClr val="bg1"/>
              </a:solidFill>
              <a:latin typeface="Kiro" panose="020B06060202030B0204" pitchFamily="34" charset="77"/>
            </a:endParaRPr>
          </a:p>
          <a:p>
            <a:endParaRPr lang="sv-SE" sz="3600" dirty="0">
              <a:solidFill>
                <a:schemeClr val="bg1"/>
              </a:solidFill>
              <a:latin typeface="Kiro" panose="020B06060202030B0204" pitchFamily="34" charset="77"/>
            </a:endParaRPr>
          </a:p>
        </p:txBody>
      </p:sp>
      <p:sp>
        <p:nvSpPr>
          <p:cNvPr id="11" name="TextBox 11">
            <a:extLst>
              <a:ext uri="{FF2B5EF4-FFF2-40B4-BE49-F238E27FC236}">
                <a16:creationId xmlns:a16="http://schemas.microsoft.com/office/drawing/2014/main" id="{009B14C8-C122-0448-BF6C-AF3AEE4B5C02}"/>
              </a:ext>
            </a:extLst>
          </p:cNvPr>
          <p:cNvSpPr txBox="1"/>
          <p:nvPr/>
        </p:nvSpPr>
        <p:spPr>
          <a:xfrm>
            <a:off x="2890906" y="809571"/>
            <a:ext cx="9072493" cy="787908"/>
          </a:xfrm>
          <a:prstGeom prst="rect">
            <a:avLst/>
          </a:prstGeom>
        </p:spPr>
        <p:txBody>
          <a:bodyPr wrap="square" lIns="0" tIns="0" rIns="0" bIns="0" rtlCol="0" anchor="t">
            <a:spAutoFit/>
          </a:bodyPr>
          <a:lstStyle/>
          <a:p>
            <a:pPr>
              <a:lnSpc>
                <a:spcPts val="5600"/>
              </a:lnSpc>
              <a:spcBef>
                <a:spcPct val="0"/>
              </a:spcBef>
            </a:pPr>
            <a:r>
              <a:rPr lang="en-US" sz="7200" dirty="0">
                <a:solidFill>
                  <a:srgbClr val="FFFFFF"/>
                </a:solidFill>
                <a:latin typeface="Kiro"/>
              </a:rPr>
              <a:t>Vi </a:t>
            </a:r>
            <a:r>
              <a:rPr lang="en-US" sz="7200" dirty="0" err="1">
                <a:solidFill>
                  <a:srgbClr val="FFFFFF"/>
                </a:solidFill>
                <a:latin typeface="Kiro"/>
              </a:rPr>
              <a:t>avslutar</a:t>
            </a:r>
            <a:r>
              <a:rPr lang="en-US" sz="7200" dirty="0">
                <a:solidFill>
                  <a:srgbClr val="FFFFFF"/>
                </a:solidFill>
                <a:latin typeface="Kiro"/>
              </a:rPr>
              <a:t> med </a:t>
            </a:r>
            <a:r>
              <a:rPr lang="en-US" sz="7200" dirty="0" err="1">
                <a:solidFill>
                  <a:srgbClr val="FFFFFF"/>
                </a:solidFill>
                <a:latin typeface="Kiro"/>
              </a:rPr>
              <a:t>ett</a:t>
            </a:r>
            <a:r>
              <a:rPr lang="en-US" sz="7200" dirty="0">
                <a:solidFill>
                  <a:srgbClr val="FFFFFF"/>
                </a:solidFill>
                <a:latin typeface="Kiro"/>
              </a:rPr>
              <a:t> quiz!</a:t>
            </a:r>
          </a:p>
        </p:txBody>
      </p:sp>
      <p:sp>
        <p:nvSpPr>
          <p:cNvPr id="7" name="textruta 6">
            <a:extLst>
              <a:ext uri="{FF2B5EF4-FFF2-40B4-BE49-F238E27FC236}">
                <a16:creationId xmlns:a16="http://schemas.microsoft.com/office/drawing/2014/main" id="{AC89F437-5F4D-2643-8520-D33FCFA7405C}"/>
              </a:ext>
            </a:extLst>
          </p:cNvPr>
          <p:cNvSpPr txBox="1"/>
          <p:nvPr/>
        </p:nvSpPr>
        <p:spPr>
          <a:xfrm>
            <a:off x="3200400" y="2400300"/>
            <a:ext cx="12649200" cy="7017306"/>
          </a:xfrm>
          <a:prstGeom prst="rect">
            <a:avLst/>
          </a:prstGeom>
          <a:noFill/>
        </p:spPr>
        <p:txBody>
          <a:bodyPr wrap="square" rtlCol="0">
            <a:spAutoFit/>
          </a:bodyPr>
          <a:lstStyle/>
          <a:p>
            <a:pPr>
              <a:lnSpc>
                <a:spcPct val="150000"/>
              </a:lnSpc>
            </a:pPr>
            <a:r>
              <a:rPr lang="sv-SE" sz="3600" dirty="0">
                <a:solidFill>
                  <a:schemeClr val="bg1"/>
                </a:solidFill>
                <a:latin typeface="Kiro" panose="020B06060202030B0204" pitchFamily="34" charset="77"/>
              </a:rPr>
              <a:t>1. När byggdes de första ventilationssystemen?</a:t>
            </a:r>
          </a:p>
          <a:p>
            <a:pPr>
              <a:lnSpc>
                <a:spcPct val="150000"/>
              </a:lnSpc>
            </a:pPr>
            <a:r>
              <a:rPr lang="sv-SE" sz="3600" dirty="0">
                <a:solidFill>
                  <a:schemeClr val="bg1"/>
                </a:solidFill>
                <a:latin typeface="Kiro" panose="020B06060202030B0204" pitchFamily="34" charset="77"/>
              </a:rPr>
              <a:t>2. Hur mycket tid är vi inomhus i genomsnitt?</a:t>
            </a:r>
          </a:p>
          <a:p>
            <a:pPr>
              <a:lnSpc>
                <a:spcPct val="150000"/>
              </a:lnSpc>
            </a:pPr>
            <a:r>
              <a:rPr lang="sv-SE" sz="3600" dirty="0">
                <a:solidFill>
                  <a:schemeClr val="bg1"/>
                </a:solidFill>
                <a:latin typeface="Kiro" panose="020B06060202030B0204" pitchFamily="34" charset="77"/>
              </a:rPr>
              <a:t>3. Förklara varför ägget kunde komma genom flaskan.</a:t>
            </a:r>
          </a:p>
          <a:p>
            <a:pPr>
              <a:lnSpc>
                <a:spcPct val="150000"/>
              </a:lnSpc>
            </a:pPr>
            <a:r>
              <a:rPr lang="sv-SE" sz="3600" dirty="0">
                <a:solidFill>
                  <a:schemeClr val="bg1"/>
                </a:solidFill>
                <a:latin typeface="Kiro" panose="020B06060202030B0204" pitchFamily="34" charset="77"/>
              </a:rPr>
              <a:t>4. Vad kallar man en person som arbetar med att montera ventilationskanaler och aggregat?</a:t>
            </a:r>
          </a:p>
          <a:p>
            <a:pPr>
              <a:lnSpc>
                <a:spcPct val="150000"/>
              </a:lnSpc>
            </a:pPr>
            <a:r>
              <a:rPr lang="sv-SE" sz="3600" dirty="0">
                <a:solidFill>
                  <a:schemeClr val="bg1"/>
                </a:solidFill>
                <a:latin typeface="Kiro" panose="020B06060202030B0204" pitchFamily="34" charset="77"/>
              </a:rPr>
              <a:t>5. Varför stiger varm luft uppåt?</a:t>
            </a:r>
          </a:p>
          <a:p>
            <a:pPr>
              <a:lnSpc>
                <a:spcPct val="150000"/>
              </a:lnSpc>
            </a:pPr>
            <a:r>
              <a:rPr lang="sv-SE" sz="3600" dirty="0">
                <a:solidFill>
                  <a:schemeClr val="bg1"/>
                </a:solidFill>
                <a:latin typeface="Kiro" panose="020B06060202030B0204" pitchFamily="34" charset="77"/>
              </a:rPr>
              <a:t>6. Vilka är ventilationens grundläggande principer?</a:t>
            </a:r>
          </a:p>
          <a:p>
            <a:pPr>
              <a:lnSpc>
                <a:spcPct val="150000"/>
              </a:lnSpc>
            </a:pPr>
            <a:r>
              <a:rPr lang="sv-SE" sz="3600" dirty="0">
                <a:solidFill>
                  <a:schemeClr val="bg1"/>
                </a:solidFill>
                <a:latin typeface="Kiro" panose="020B06060202030B0204" pitchFamily="34" charset="77"/>
              </a:rPr>
              <a:t>7. Varför är bra ventilation bra för klimatet?</a:t>
            </a:r>
          </a:p>
          <a:p>
            <a:endParaRPr lang="sv-SE" dirty="0"/>
          </a:p>
        </p:txBody>
      </p:sp>
      <p:pic>
        <p:nvPicPr>
          <p:cNvPr id="9" name="Picture 13">
            <a:extLst>
              <a:ext uri="{FF2B5EF4-FFF2-40B4-BE49-F238E27FC236}">
                <a16:creationId xmlns:a16="http://schemas.microsoft.com/office/drawing/2014/main" id="{7A2D63B0-0C16-404F-9BB3-9FB44D925B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353665" y="460701"/>
            <a:ext cx="5677155" cy="3193399"/>
          </a:xfrm>
          <a:prstGeom prst="rect">
            <a:avLst/>
          </a:prstGeom>
        </p:spPr>
      </p:pic>
      <p:sp>
        <p:nvSpPr>
          <p:cNvPr id="8" name="textruta 7">
            <a:extLst>
              <a:ext uri="{FF2B5EF4-FFF2-40B4-BE49-F238E27FC236}">
                <a16:creationId xmlns:a16="http://schemas.microsoft.com/office/drawing/2014/main" id="{031448E3-987E-4C4C-A2B8-E78EC6F076E1}"/>
              </a:ext>
            </a:extLst>
          </p:cNvPr>
          <p:cNvSpPr txBox="1"/>
          <p:nvPr/>
        </p:nvSpPr>
        <p:spPr>
          <a:xfrm>
            <a:off x="13263494" y="645974"/>
            <a:ext cx="4267200" cy="1754326"/>
          </a:xfrm>
          <a:prstGeom prst="rect">
            <a:avLst/>
          </a:prstGeom>
          <a:noFill/>
        </p:spPr>
        <p:txBody>
          <a:bodyPr wrap="square" rtlCol="0">
            <a:spAutoFit/>
          </a:bodyPr>
          <a:lstStyle/>
          <a:p>
            <a:r>
              <a:rPr lang="sv-SE" sz="5400" dirty="0">
                <a:latin typeface="Kiro" panose="020B06060202030B0204" pitchFamily="34" charset="77"/>
              </a:rPr>
              <a:t>Hur många rätt fick du?</a:t>
            </a:r>
          </a:p>
        </p:txBody>
      </p:sp>
    </p:spTree>
    <p:extLst>
      <p:ext uri="{BB962C8B-B14F-4D97-AF65-F5344CB8AC3E}">
        <p14:creationId xmlns:p14="http://schemas.microsoft.com/office/powerpoint/2010/main" val="1764632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FBBD3"/>
        </a:solidFill>
        <a:effectLst/>
      </p:bgPr>
    </p:bg>
    <p:spTree>
      <p:nvGrpSpPr>
        <p:cNvPr id="1" name=""/>
        <p:cNvGrpSpPr/>
        <p:nvPr/>
      </p:nvGrpSpPr>
      <p:grpSpPr>
        <a:xfrm>
          <a:off x="0" y="0"/>
          <a:ext cx="0" cy="0"/>
          <a:chOff x="0" y="0"/>
          <a:chExt cx="0" cy="0"/>
        </a:xfrm>
      </p:grpSpPr>
      <p:pic>
        <p:nvPicPr>
          <p:cNvPr id="5" name="Bildobjekt 4" descr="En bild som visar text&#10;&#10;Automatiskt genererad beskrivning">
            <a:extLst>
              <a:ext uri="{FF2B5EF4-FFF2-40B4-BE49-F238E27FC236}">
                <a16:creationId xmlns:a16="http://schemas.microsoft.com/office/drawing/2014/main" id="{65AA2165-BEFD-FAD3-18A9-21AC5790D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558" y="800100"/>
            <a:ext cx="14490484" cy="6663507"/>
          </a:xfrm>
          <a:prstGeom prst="rect">
            <a:avLst/>
          </a:prstGeom>
        </p:spPr>
      </p:pic>
      <p:pic>
        <p:nvPicPr>
          <p:cNvPr id="9" name="Bildobjekt 8">
            <a:hlinkClick r:id="rId3"/>
            <a:extLst>
              <a:ext uri="{FF2B5EF4-FFF2-40B4-BE49-F238E27FC236}">
                <a16:creationId xmlns:a16="http://schemas.microsoft.com/office/drawing/2014/main" id="{BBAC61FF-0A91-2968-7EF4-9E680C9BF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100" y="7845700"/>
            <a:ext cx="1371600" cy="1371600"/>
          </a:xfrm>
          <a:prstGeom prst="rect">
            <a:avLst/>
          </a:prstGeom>
        </p:spPr>
      </p:pic>
      <p:sp>
        <p:nvSpPr>
          <p:cNvPr id="10" name="textruta 9">
            <a:extLst>
              <a:ext uri="{FF2B5EF4-FFF2-40B4-BE49-F238E27FC236}">
                <a16:creationId xmlns:a16="http://schemas.microsoft.com/office/drawing/2014/main" id="{5A25289C-0CEF-2C0A-8C30-EE71C3BC81D7}"/>
              </a:ext>
            </a:extLst>
          </p:cNvPr>
          <p:cNvSpPr txBox="1"/>
          <p:nvPr/>
        </p:nvSpPr>
        <p:spPr>
          <a:xfrm>
            <a:off x="2373086" y="7896135"/>
            <a:ext cx="6553200" cy="1200329"/>
          </a:xfrm>
          <a:prstGeom prst="rect">
            <a:avLst/>
          </a:prstGeom>
          <a:noFill/>
        </p:spPr>
        <p:txBody>
          <a:bodyPr wrap="square" rtlCol="0">
            <a:spAutoFit/>
          </a:bodyPr>
          <a:lstStyle/>
          <a:p>
            <a:r>
              <a:rPr lang="sv-SE" sz="7200" dirty="0">
                <a:solidFill>
                  <a:schemeClr val="bg1"/>
                </a:solidFill>
                <a:latin typeface="Kiro" panose="020B06060202030B0204" pitchFamily="34" charset="77"/>
                <a:hlinkClick r:id="rId3">
                  <a:extLst>
                    <a:ext uri="{A12FA001-AC4F-418D-AE19-62706E023703}">
                      <ahyp:hlinkClr xmlns:ahyp="http://schemas.microsoft.com/office/drawing/2018/hyperlinkcolor" val="tx"/>
                    </a:ext>
                  </a:extLst>
                </a:hlinkClick>
              </a:rPr>
              <a:t>@</a:t>
            </a:r>
            <a:r>
              <a:rPr lang="sv-SE" sz="7200" dirty="0" err="1">
                <a:solidFill>
                  <a:schemeClr val="bg1"/>
                </a:solidFill>
                <a:latin typeface="Kiro" panose="020B06060202030B0204" pitchFamily="34" charset="77"/>
                <a:hlinkClick r:id="rId3">
                  <a:extLst>
                    <a:ext uri="{A12FA001-AC4F-418D-AE19-62706E023703}">
                      <ahyp:hlinkClr xmlns:ahyp="http://schemas.microsoft.com/office/drawing/2018/hyperlinkcolor" val="tx"/>
                    </a:ext>
                  </a:extLst>
                </a:hlinkClick>
              </a:rPr>
              <a:t>bliventmontor</a:t>
            </a:r>
            <a:endParaRPr lang="sv-SE" sz="7200" dirty="0">
              <a:solidFill>
                <a:schemeClr val="bg1"/>
              </a:solidFill>
              <a:latin typeface="Kiro" panose="020B06060202030B0204" pitchFamily="34" charset="77"/>
            </a:endParaRPr>
          </a:p>
        </p:txBody>
      </p:sp>
      <p:pic>
        <p:nvPicPr>
          <p:cNvPr id="12" name="Bildobjekt 11" descr="En bild som visar text&#10;&#10;Automatiskt genererad beskrivning">
            <a:hlinkClick r:id="rId5"/>
            <a:extLst>
              <a:ext uri="{FF2B5EF4-FFF2-40B4-BE49-F238E27FC236}">
                <a16:creationId xmlns:a16="http://schemas.microsoft.com/office/drawing/2014/main" id="{B2A202AA-D16A-F35F-08D6-C1552F7E91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5400" y="8115299"/>
            <a:ext cx="2503714" cy="2503714"/>
          </a:xfrm>
          <a:prstGeom prst="rect">
            <a:avLst/>
          </a:prstGeom>
        </p:spPr>
      </p:pic>
      <p:sp>
        <p:nvSpPr>
          <p:cNvPr id="13" name="textruta 12">
            <a:extLst>
              <a:ext uri="{FF2B5EF4-FFF2-40B4-BE49-F238E27FC236}">
                <a16:creationId xmlns:a16="http://schemas.microsoft.com/office/drawing/2014/main" id="{B77D22E0-C1BB-A84E-E491-632F224BC7AB}"/>
              </a:ext>
            </a:extLst>
          </p:cNvPr>
          <p:cNvSpPr txBox="1"/>
          <p:nvPr/>
        </p:nvSpPr>
        <p:spPr>
          <a:xfrm>
            <a:off x="11533415" y="8496300"/>
            <a:ext cx="6506028" cy="1200329"/>
          </a:xfrm>
          <a:prstGeom prst="rect">
            <a:avLst/>
          </a:prstGeom>
          <a:noFill/>
        </p:spPr>
        <p:txBody>
          <a:bodyPr wrap="square" rtlCol="0">
            <a:spAutoFit/>
          </a:bodyPr>
          <a:lstStyle/>
          <a:p>
            <a:r>
              <a:rPr lang="sv-SE" sz="7200" dirty="0" err="1">
                <a:solidFill>
                  <a:schemeClr val="bg1"/>
                </a:solidFill>
                <a:latin typeface="Kiro" panose="020B06060202030B0204" pitchFamily="34" charset="77"/>
                <a:hlinkClick r:id="rId5">
                  <a:extLst>
                    <a:ext uri="{A12FA001-AC4F-418D-AE19-62706E023703}">
                      <ahyp:hlinkClr xmlns:ahyp="http://schemas.microsoft.com/office/drawing/2018/hyperlinkcolor" val="tx"/>
                    </a:ext>
                  </a:extLst>
                </a:hlinkClick>
              </a:rPr>
              <a:t>vent-montor.nu</a:t>
            </a:r>
            <a:r>
              <a:rPr lang="sv-SE" sz="7200" dirty="0">
                <a:solidFill>
                  <a:schemeClr val="bg1"/>
                </a:solidFill>
                <a:latin typeface="Kiro" panose="020B06060202030B0204" pitchFamily="34" charset="77"/>
                <a:hlinkClick r:id="rId5">
                  <a:extLst>
                    <a:ext uri="{A12FA001-AC4F-418D-AE19-62706E023703}">
                      <ahyp:hlinkClr xmlns:ahyp="http://schemas.microsoft.com/office/drawing/2018/hyperlinkcolor" val="tx"/>
                    </a:ext>
                  </a:extLst>
                </a:hlinkClick>
              </a:rPr>
              <a:t>/</a:t>
            </a:r>
            <a:endParaRPr lang="sv-SE" sz="7200" dirty="0">
              <a:solidFill>
                <a:schemeClr val="bg1"/>
              </a:solidFill>
              <a:latin typeface="Kiro" panose="020B06060202030B0204" pitchFamily="34" charset="77"/>
            </a:endParaRPr>
          </a:p>
        </p:txBody>
      </p:sp>
    </p:spTree>
    <p:extLst>
      <p:ext uri="{BB962C8B-B14F-4D97-AF65-F5344CB8AC3E}">
        <p14:creationId xmlns:p14="http://schemas.microsoft.com/office/powerpoint/2010/main" val="4210086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TotalTime>
  <Words>1488</Words>
  <Application>Microsoft Macintosh PowerPoint</Application>
  <PresentationFormat>Anpassad</PresentationFormat>
  <Paragraphs>125</Paragraphs>
  <Slides>11</Slides>
  <Notes>10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11</vt:i4>
      </vt:variant>
    </vt:vector>
  </HeadingPairs>
  <TitlesOfParts>
    <vt:vector size="17" baseType="lpstr">
      <vt:lpstr>Calibri</vt:lpstr>
      <vt:lpstr>Arial</vt:lpstr>
      <vt:lpstr>Chewy</vt:lpstr>
      <vt:lpstr>Arimo</vt:lpstr>
      <vt:lpstr>Kiro</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Hur ofta tänker du på ventilationen -2</dc:title>
  <cp:lastModifiedBy>Helena Berglund</cp:lastModifiedBy>
  <cp:revision>44</cp:revision>
  <dcterms:created xsi:type="dcterms:W3CDTF">2006-08-16T00:00:00Z</dcterms:created>
  <dcterms:modified xsi:type="dcterms:W3CDTF">2022-05-23T13:09:15Z</dcterms:modified>
  <dc:identifier>DAEZlNqJqAE</dc:identifier>
</cp:coreProperties>
</file>